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65" r:id="rId2"/>
    <p:sldId id="266" r:id="rId3"/>
    <p:sldId id="257" r:id="rId4"/>
    <p:sldId id="258" r:id="rId5"/>
    <p:sldId id="259" r:id="rId6"/>
    <p:sldId id="260" r:id="rId7"/>
    <p:sldId id="267" r:id="rId8"/>
    <p:sldId id="268" r:id="rId9"/>
    <p:sldId id="263"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5" r:id="rId63"/>
    <p:sldId id="322" r:id="rId64"/>
    <p:sldId id="323" r:id="rId65"/>
    <p:sldId id="262" r:id="rId66"/>
    <p:sldId id="264" r:id="rId67"/>
    <p:sldId id="26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77DF"/>
    <a:srgbClr val="6BC1E7"/>
    <a:srgbClr val="52E2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p:restoredTop sz="94673"/>
  </p:normalViewPr>
  <p:slideViewPr>
    <p:cSldViewPr snapToGrid="0">
      <p:cViewPr varScale="1">
        <p:scale>
          <a:sx n="77" d="100"/>
          <a:sy n="77" d="100"/>
        </p:scale>
        <p:origin x="12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C7C0A-0972-4340-8037-E163465428B7}"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7656-F9AD-4BEF-9C26-E33466F5966E}" type="slidenum">
              <a:rPr lang="en-US" smtClean="0"/>
              <a:t>‹#›</a:t>
            </a:fld>
            <a:endParaRPr lang="en-US"/>
          </a:p>
        </p:txBody>
      </p:sp>
    </p:spTree>
    <p:extLst>
      <p:ext uri="{BB962C8B-B14F-4D97-AF65-F5344CB8AC3E}">
        <p14:creationId xmlns:p14="http://schemas.microsoft.com/office/powerpoint/2010/main" val="5056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Scalability</a:t>
            </a:r>
          </a:p>
          <a:p>
            <a:r>
              <a:rPr lang="en-US" sz="1200" b="0" kern="1200" dirty="0">
                <a:solidFill>
                  <a:schemeClr val="tx1"/>
                </a:solidFill>
                <a:effectLst/>
                <a:latin typeface="+mn-lt"/>
                <a:ea typeface="+mn-ea"/>
                <a:cs typeface="+mn-cs"/>
              </a:rPr>
              <a:t>- To hell with jQuery</a:t>
            </a:r>
          </a:p>
          <a:p>
            <a:r>
              <a:rPr lang="en-US" sz="1200" b="0" kern="1200" dirty="0">
                <a:solidFill>
                  <a:schemeClr val="tx1"/>
                </a:solidFill>
                <a:effectLst/>
                <a:latin typeface="+mn-lt"/>
                <a:ea typeface="+mn-ea"/>
                <a:cs typeface="+mn-cs"/>
              </a:rPr>
              <a:t>- Good architecture/separation of concerns</a:t>
            </a:r>
          </a:p>
          <a:p>
            <a:r>
              <a:rPr lang="en-US" sz="1200" b="0" kern="1200" dirty="0">
                <a:solidFill>
                  <a:schemeClr val="tx1"/>
                </a:solidFill>
                <a:effectLst/>
                <a:latin typeface="+mn-lt"/>
                <a:ea typeface="+mn-ea"/>
                <a:cs typeface="+mn-cs"/>
              </a:rPr>
              <a:t>- Better </a:t>
            </a:r>
            <a:r>
              <a:rPr lang="en-US" sz="1200" b="0" kern="1200" dirty="0" err="1">
                <a:solidFill>
                  <a:schemeClr val="tx1"/>
                </a:solidFill>
                <a:effectLst/>
                <a:latin typeface="+mn-lt"/>
                <a:ea typeface="+mn-ea"/>
                <a:cs typeface="+mn-cs"/>
              </a:rPr>
              <a:t>subgrid</a:t>
            </a:r>
            <a:r>
              <a:rPr lang="en-US" sz="1200" b="0" kern="1200" dirty="0">
                <a:solidFill>
                  <a:schemeClr val="tx1"/>
                </a:solidFill>
                <a:effectLst/>
                <a:latin typeface="+mn-lt"/>
                <a:ea typeface="+mn-ea"/>
                <a:cs typeface="+mn-cs"/>
              </a:rPr>
              <a:t> handling</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WebAPI</a:t>
            </a:r>
            <a:r>
              <a:rPr lang="en-US" sz="1200" b="0" kern="1200" dirty="0">
                <a:solidFill>
                  <a:schemeClr val="tx1"/>
                </a:solidFill>
                <a:effectLst/>
                <a:latin typeface="+mn-lt"/>
                <a:ea typeface="+mn-ea"/>
                <a:cs typeface="+mn-cs"/>
              </a:rPr>
              <a:t> access vs writing fetch by hand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Welcome, everyone! In this session, we’ll dive deep into the world of PowerApps Component Frameworks (PCFs) and their advanced applications within Power Pages. Whether you’re a developer, architect, or solution designer, you’ll gain a comprehensive understanding of how PCFs can elevate your Power Pages projects.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We’ll explore a range of advanced use cases, examining both the technical details and the strategic decisions behind each approach. You’ll see real-world examples, learn about the pros and cons of different techniques, and walk away with practical insights you can apply to your own solutions.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hands-on, technical session—expect code samples, architectural diagrams, and candid discussions about what works (and what doesn’t) in the field. By the end, you’ll be equipped to make informed choices and push the boundaries of what’s possible with Power Pages and PCFs.</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a:t>
            </a:fld>
            <a:endParaRPr lang="en-US"/>
          </a:p>
        </p:txBody>
      </p:sp>
    </p:spTree>
    <p:extLst>
      <p:ext uri="{BB962C8B-B14F-4D97-AF65-F5344CB8AC3E}">
        <p14:creationId xmlns:p14="http://schemas.microsoft.com/office/powerpoint/2010/main" val="49392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execute method under </a:t>
            </a:r>
            <a:r>
              <a:rPr lang="en-US" sz="1200" b="0" kern="1200" dirty="0" err="1">
                <a:solidFill>
                  <a:schemeClr val="tx1"/>
                </a:solidFill>
                <a:effectLst/>
                <a:latin typeface="+mn-lt"/>
                <a:ea typeface="+mn-ea"/>
                <a:cs typeface="+mn-cs"/>
              </a:rPr>
              <a:t>webapi</a:t>
            </a:r>
            <a:r>
              <a:rPr lang="en-US" sz="1200" b="0" kern="1200" dirty="0">
                <a:solidFill>
                  <a:schemeClr val="tx1"/>
                </a:solidFill>
                <a:effectLst/>
                <a:latin typeface="+mn-lt"/>
                <a:ea typeface="+mn-ea"/>
                <a:cs typeface="+mn-cs"/>
              </a:rPr>
              <a:t> is not enumerated in the typescript classes and undocumented, so technically this is unsupported, but let's call it a "soft" unsupported because it follows the exact usage patterns of the </a:t>
            </a:r>
            <a:r>
              <a:rPr lang="en-US" sz="1200" b="0" kern="1200" dirty="0" err="1">
                <a:solidFill>
                  <a:schemeClr val="tx1"/>
                </a:solidFill>
                <a:effectLst/>
                <a:latin typeface="+mn-lt"/>
                <a:ea typeface="+mn-ea"/>
                <a:cs typeface="+mn-cs"/>
              </a:rPr>
              <a:t>Xrm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webapi</a:t>
            </a:r>
            <a:r>
              <a:rPr lang="en-US" sz="1200" b="0" kern="1200" dirty="0">
                <a:solidFill>
                  <a:schemeClr val="tx1"/>
                </a:solidFill>
                <a:effectLst/>
                <a:latin typeface="+mn-lt"/>
                <a:ea typeface="+mn-ea"/>
                <a:cs typeface="+mn-cs"/>
              </a:rPr>
              <a:t> execute, so changes to it are almost impossible to imagine...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can be used for a huge number of message types, including all API Functions and Actions (queueing, sharing, you name it!)</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49</a:t>
            </a:fld>
            <a:endParaRPr lang="en-US"/>
          </a:p>
        </p:txBody>
      </p:sp>
    </p:spTree>
    <p:extLst>
      <p:ext uri="{BB962C8B-B14F-4D97-AF65-F5344CB8AC3E}">
        <p14:creationId xmlns:p14="http://schemas.microsoft.com/office/powerpoint/2010/main" val="123802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same is true of the </a:t>
            </a:r>
            <a:r>
              <a:rPr lang="en-US" sz="1200" b="0" kern="1200" dirty="0" err="1">
                <a:solidFill>
                  <a:schemeClr val="tx1"/>
                </a:solidFill>
                <a:effectLst/>
                <a:latin typeface="+mn-lt"/>
                <a:ea typeface="+mn-ea"/>
                <a:cs typeface="+mn-cs"/>
              </a:rPr>
              <a:t>ExecuteMultiple</a:t>
            </a:r>
            <a:r>
              <a:rPr lang="en-US" sz="1200" b="0" kern="1200" dirty="0">
                <a:solidFill>
                  <a:schemeClr val="tx1"/>
                </a:solidFill>
                <a:effectLst/>
                <a:latin typeface="+mn-lt"/>
                <a:ea typeface="+mn-ea"/>
                <a:cs typeface="+mn-cs"/>
              </a:rPr>
              <a:t> operation, exposed much the same way. This enables us to batch up an arbitrary number of requests, calling the API just once to handle all of them instead of nesting, multithreading, or any other approach. This is much more resource efficient and can greatly speed execution of large request batches...</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50</a:t>
            </a:fld>
            <a:endParaRPr lang="en-US"/>
          </a:p>
        </p:txBody>
      </p:sp>
    </p:spTree>
    <p:extLst>
      <p:ext uri="{BB962C8B-B14F-4D97-AF65-F5344CB8AC3E}">
        <p14:creationId xmlns:p14="http://schemas.microsoft.com/office/powerpoint/2010/main" val="83499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Going even further, we can use </a:t>
            </a:r>
            <a:r>
              <a:rPr lang="en-US" sz="1200" b="0" kern="1200" dirty="0" err="1">
                <a:solidFill>
                  <a:schemeClr val="tx1"/>
                </a:solidFill>
                <a:effectLst/>
                <a:latin typeface="+mn-lt"/>
                <a:ea typeface="+mn-ea"/>
                <a:cs typeface="+mn-cs"/>
              </a:rPr>
              <a:t>executemultiple</a:t>
            </a:r>
            <a:r>
              <a:rPr lang="en-US" sz="1200" b="0" kern="1200" dirty="0">
                <a:solidFill>
                  <a:schemeClr val="tx1"/>
                </a:solidFill>
                <a:effectLst/>
                <a:latin typeface="+mn-lt"/>
                <a:ea typeface="+mn-ea"/>
                <a:cs typeface="+mn-cs"/>
              </a:rPr>
              <a:t> to not only bring efficiency to our parallel requests, but also to transaction-bind a request series, providing transaction backout safety in the event of individual transaction failure.</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51</a:t>
            </a:fld>
            <a:endParaRPr lang="en-US"/>
          </a:p>
        </p:txBody>
      </p:sp>
    </p:spTree>
    <p:extLst>
      <p:ext uri="{BB962C8B-B14F-4D97-AF65-F5344CB8AC3E}">
        <p14:creationId xmlns:p14="http://schemas.microsoft.com/office/powerpoint/2010/main" val="70419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Why the destroy method matters: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Prevent Memory Leaks: Event listeners that aren't removed will persist even after the component is destroyed</a:t>
            </a:r>
          </a:p>
          <a:p>
            <a:r>
              <a:rPr lang="en-US" sz="1200" b="0" kern="1200" dirty="0">
                <a:solidFill>
                  <a:schemeClr val="tx1"/>
                </a:solidFill>
                <a:effectLst/>
                <a:latin typeface="+mn-lt"/>
                <a:ea typeface="+mn-ea"/>
                <a:cs typeface="+mn-cs"/>
              </a:rPr>
              <a:t>Multiple Instances: If the component is destroyed and recreated, you'd have duplicate listeners</a:t>
            </a:r>
          </a:p>
          <a:p>
            <a:r>
              <a:rPr lang="en-US" sz="1200" b="0" kern="1200" dirty="0">
                <a:solidFill>
                  <a:schemeClr val="tx1"/>
                </a:solidFill>
                <a:effectLst/>
                <a:latin typeface="+mn-lt"/>
                <a:ea typeface="+mn-ea"/>
                <a:cs typeface="+mn-cs"/>
              </a:rPr>
              <a:t>Performance: Cleanup ensures resources are properly released</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58</a:t>
            </a:fld>
            <a:endParaRPr lang="en-US"/>
          </a:p>
        </p:txBody>
      </p:sp>
    </p:spTree>
    <p:extLst>
      <p:ext uri="{BB962C8B-B14F-4D97-AF65-F5344CB8AC3E}">
        <p14:creationId xmlns:p14="http://schemas.microsoft.com/office/powerpoint/2010/main" val="323727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9577-698A-7561-F9B1-10035B28DA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A3DA36-093E-87E4-4348-69A406A53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37027-21F0-30A0-F749-9197AED15C4F}"/>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BC72F36D-93A1-69E6-FA4A-C2D869FC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CFA3D-940D-0CCF-D123-FF89D11D6924}"/>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630092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76E8-3BE2-7771-DA93-270D23FC3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FA5E5-192C-2096-5B55-F89ED532D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0DBCF-CD84-1348-A650-679C91602466}"/>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F338676C-F523-312F-B67E-235330123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00711-7C31-17BD-E9DF-CF580746080F}"/>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99718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32647B-83CA-CAF4-151C-8379B00DBC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F6185-B253-441A-B038-FC348E2B0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57F7A-A459-821B-C257-4F48AE1D69CB}"/>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923E5648-5961-9DC2-2AFC-7B9B5B9E5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728D8-F870-9964-C535-58D36DF02EF0}"/>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172903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you-day3">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543E839-0628-B821-5381-D63DFD04A014}"/>
              </a:ext>
            </a:extLst>
          </p:cNvPr>
          <p:cNvSpPr>
            <a:spLocks noGrp="1"/>
          </p:cNvSpPr>
          <p:nvPr>
            <p:ph type="body" sz="quarter" idx="10" hasCustomPrompt="1"/>
          </p:nvPr>
        </p:nvSpPr>
        <p:spPr>
          <a:xfrm>
            <a:off x="906519" y="3684256"/>
            <a:ext cx="10135421" cy="462454"/>
          </a:xfrm>
        </p:spPr>
        <p:txBody>
          <a:bodyPr>
            <a:noAutofit/>
          </a:bodyPr>
          <a:lstStyle>
            <a:lvl1pPr marL="0" indent="0">
              <a:buNone/>
              <a:defRPr sz="3200" b="0" i="0">
                <a:solidFill>
                  <a:srgbClr val="DC77DF"/>
                </a:solidFill>
                <a:latin typeface="Segoe Sans Display" pitchFamily="2" charset="0"/>
                <a:cs typeface="Segoe Sans Display" pitchFamily="2" charset="0"/>
              </a:defRPr>
            </a:lvl1pPr>
          </a:lstStyle>
          <a:p>
            <a:pPr lvl="0"/>
            <a:r>
              <a:rPr lang="en-US"/>
              <a:t>Speaker Title</a:t>
            </a:r>
          </a:p>
        </p:txBody>
      </p:sp>
      <p:sp>
        <p:nvSpPr>
          <p:cNvPr id="2" name="TextBox 1">
            <a:extLst>
              <a:ext uri="{FF2B5EF4-FFF2-40B4-BE49-F238E27FC236}">
                <a16:creationId xmlns:a16="http://schemas.microsoft.com/office/drawing/2014/main" id="{C50E8405-3B62-B8F6-50C1-43B3E9133066}"/>
              </a:ext>
            </a:extLst>
          </p:cNvPr>
          <p:cNvSpPr txBox="1"/>
          <p:nvPr userDrawn="1"/>
        </p:nvSpPr>
        <p:spPr>
          <a:xfrm>
            <a:off x="830318" y="588579"/>
            <a:ext cx="7704083" cy="1323439"/>
          </a:xfrm>
          <a:prstGeom prst="rect">
            <a:avLst/>
          </a:prstGeom>
          <a:noFill/>
        </p:spPr>
        <p:txBody>
          <a:bodyPr wrap="square" rtlCol="0">
            <a:noAutofit/>
          </a:bodyPr>
          <a:lstStyle/>
          <a:p>
            <a:pPr lvl="0"/>
            <a:r>
              <a:rPr lang="en-US" sz="8000" b="1" i="0">
                <a:solidFill>
                  <a:srgbClr val="F0F0F3"/>
                </a:solidFill>
                <a:latin typeface="Segoe Sans Small Semibold" pitchFamily="2" charset="0"/>
                <a:cs typeface="Segoe Sans Small Semibold" pitchFamily="2" charset="0"/>
              </a:rPr>
              <a:t>THANK YOU</a:t>
            </a:r>
          </a:p>
        </p:txBody>
      </p:sp>
      <p:sp>
        <p:nvSpPr>
          <p:cNvPr id="3" name="Text Placeholder 7">
            <a:extLst>
              <a:ext uri="{FF2B5EF4-FFF2-40B4-BE49-F238E27FC236}">
                <a16:creationId xmlns:a16="http://schemas.microsoft.com/office/drawing/2014/main" id="{779A3516-E177-314B-2D28-86A8FE8CDAAD}"/>
              </a:ext>
            </a:extLst>
          </p:cNvPr>
          <p:cNvSpPr>
            <a:spLocks noGrp="1"/>
          </p:cNvSpPr>
          <p:nvPr>
            <p:ph type="body" sz="quarter" idx="11" hasCustomPrompt="1"/>
          </p:nvPr>
        </p:nvSpPr>
        <p:spPr>
          <a:xfrm>
            <a:off x="906519" y="3116698"/>
            <a:ext cx="10135421" cy="462454"/>
          </a:xfrm>
        </p:spPr>
        <p:txBody>
          <a:bodyPr anchor="b">
            <a:noAutofit/>
          </a:bodyPr>
          <a:lstStyle>
            <a:lvl1pPr marL="0" indent="0">
              <a:buNone/>
              <a:defRPr sz="3200" b="1" i="0">
                <a:solidFill>
                  <a:srgbClr val="F0F0F3"/>
                </a:solidFill>
                <a:latin typeface="Segoe Sans Display Semibold" pitchFamily="2" charset="0"/>
                <a:cs typeface="Segoe Sans Display Semibold" pitchFamily="2" charset="0"/>
              </a:defRPr>
            </a:lvl1pPr>
          </a:lstStyle>
          <a:p>
            <a:pPr lvl="0"/>
            <a:r>
              <a:rPr lang="en-US"/>
              <a:t>Speaker Name</a:t>
            </a:r>
          </a:p>
        </p:txBody>
      </p:sp>
      <p:sp>
        <p:nvSpPr>
          <p:cNvPr id="5" name="TextBox 4">
            <a:extLst>
              <a:ext uri="{FF2B5EF4-FFF2-40B4-BE49-F238E27FC236}">
                <a16:creationId xmlns:a16="http://schemas.microsoft.com/office/drawing/2014/main" id="{B7714882-0200-2D4A-F3EA-F0A54D5C1A25}"/>
              </a:ext>
            </a:extLst>
          </p:cNvPr>
          <p:cNvSpPr txBox="1"/>
          <p:nvPr userDrawn="1"/>
        </p:nvSpPr>
        <p:spPr>
          <a:xfrm>
            <a:off x="906519" y="5770179"/>
            <a:ext cx="1397875" cy="584775"/>
          </a:xfrm>
          <a:prstGeom prst="rect">
            <a:avLst/>
          </a:prstGeom>
          <a:noFill/>
        </p:spPr>
        <p:txBody>
          <a:bodyPr wrap="square" rtlCol="0">
            <a:spAutoFit/>
          </a:bodyPr>
          <a:lstStyle/>
          <a:p>
            <a:pPr lvl="0"/>
            <a:r>
              <a:rPr lang="en-US" sz="3200" b="1" i="0">
                <a:solidFill>
                  <a:srgbClr val="F0F0F3"/>
                </a:solidFill>
                <a:latin typeface="Segoe Sans Display Semibold" pitchFamily="2" charset="0"/>
                <a:cs typeface="Segoe Sans Display Semibold" pitchFamily="2" charset="0"/>
              </a:rPr>
              <a:t>PPCC</a:t>
            </a:r>
          </a:p>
        </p:txBody>
      </p:sp>
      <p:sp>
        <p:nvSpPr>
          <p:cNvPr id="7" name="TextBox 6">
            <a:extLst>
              <a:ext uri="{FF2B5EF4-FFF2-40B4-BE49-F238E27FC236}">
                <a16:creationId xmlns:a16="http://schemas.microsoft.com/office/drawing/2014/main" id="{C1FF4822-AEBA-6EF7-3FB3-FF39FE3A9839}"/>
              </a:ext>
            </a:extLst>
          </p:cNvPr>
          <p:cNvSpPr txBox="1"/>
          <p:nvPr userDrawn="1"/>
        </p:nvSpPr>
        <p:spPr>
          <a:xfrm>
            <a:off x="2304395" y="5770179"/>
            <a:ext cx="1397875" cy="584775"/>
          </a:xfrm>
          <a:prstGeom prst="rect">
            <a:avLst/>
          </a:prstGeom>
          <a:noFill/>
        </p:spPr>
        <p:txBody>
          <a:bodyPr wrap="square" rtlCol="0">
            <a:spAutoFit/>
          </a:bodyPr>
          <a:lstStyle/>
          <a:p>
            <a:pPr lvl="0"/>
            <a:r>
              <a:rPr lang="en-US" sz="3200" b="1" i="0">
                <a:solidFill>
                  <a:srgbClr val="53E1CA"/>
                </a:solidFill>
                <a:latin typeface="Segoe Sans Display Semibold" pitchFamily="2" charset="0"/>
                <a:cs typeface="Segoe Sans Display Semibold" pitchFamily="2" charset="0"/>
              </a:rPr>
              <a:t>2025</a:t>
            </a:r>
          </a:p>
        </p:txBody>
      </p:sp>
      <p:sp>
        <p:nvSpPr>
          <p:cNvPr id="12" name="TextBox 11">
            <a:extLst>
              <a:ext uri="{FF2B5EF4-FFF2-40B4-BE49-F238E27FC236}">
                <a16:creationId xmlns:a16="http://schemas.microsoft.com/office/drawing/2014/main" id="{68476967-0526-872E-043B-D6F3AEE1F735}"/>
              </a:ext>
            </a:extLst>
          </p:cNvPr>
          <p:cNvSpPr txBox="1"/>
          <p:nvPr userDrawn="1"/>
        </p:nvSpPr>
        <p:spPr>
          <a:xfrm>
            <a:off x="3660605" y="5770179"/>
            <a:ext cx="1397875" cy="584775"/>
          </a:xfrm>
          <a:prstGeom prst="rect">
            <a:avLst/>
          </a:prstGeom>
          <a:noFill/>
        </p:spPr>
        <p:txBody>
          <a:bodyPr wrap="square" rtlCol="0">
            <a:spAutoFit/>
          </a:bodyPr>
          <a:lstStyle/>
          <a:p>
            <a:pPr lvl="0"/>
            <a:r>
              <a:rPr lang="en-US" sz="3200" b="1" i="0" dirty="0">
                <a:solidFill>
                  <a:srgbClr val="DC77DF"/>
                </a:solidFill>
                <a:latin typeface="Segoe Sans Display Semibold" pitchFamily="2" charset="0"/>
                <a:cs typeface="Segoe Sans Display Semibold" pitchFamily="2" charset="0"/>
              </a:rPr>
              <a:t>DAY 3</a:t>
            </a:r>
          </a:p>
        </p:txBody>
      </p:sp>
    </p:spTree>
    <p:extLst>
      <p:ext uri="{BB962C8B-B14F-4D97-AF65-F5344CB8AC3E}">
        <p14:creationId xmlns:p14="http://schemas.microsoft.com/office/powerpoint/2010/main" val="2631856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A00C-338D-9067-4E82-DD0FD8370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BEBC9-B773-8070-EBAB-EDAB4A455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4F8528-5993-9192-6C59-49AF7B94A647}"/>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D2ED622E-4245-E28D-F52C-B815CAB4D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F0B22-8693-6FAC-07AA-1EA998E93225}"/>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44397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8C7E3-E0C8-CF61-925B-7A6E46718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2BE3EC-DE38-DE4A-26A7-A0A7D9F4A1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70E68-8F9E-51B5-2482-AE9D65D9B149}"/>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99BB1A4E-0DBB-CBBC-D3A8-B6A2AAA15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DF173-A6B4-0006-197B-876CA24D64F1}"/>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2353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3FF5-12B6-AD97-61CD-3C05049F3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9DA8-4423-0B99-09F4-A26D4992D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A7C929-D8DC-E4A1-3DD3-9590E0F51F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6FEF0C-0D4D-24D5-179F-545CA3CE2408}"/>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6" name="Footer Placeholder 5">
            <a:extLst>
              <a:ext uri="{FF2B5EF4-FFF2-40B4-BE49-F238E27FC236}">
                <a16:creationId xmlns:a16="http://schemas.microsoft.com/office/drawing/2014/main" id="{A70302AC-2139-C7F9-2D84-2BD69B25E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C07C1-7224-A5BE-DD24-3339DD8FFC40}"/>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60094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C0E5-E26F-55AB-E9C0-4FED6AAAF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57338-E267-2804-6989-458B4EABC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7DA8DE-C2F5-9EC7-BA67-37E4C2173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B7F8D-D247-AF02-2F60-FF86D0663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25BD7-88DE-E772-3056-4B92C5A58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A9480A-49B5-182B-D517-108BA8880A7F}"/>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8" name="Footer Placeholder 7">
            <a:extLst>
              <a:ext uri="{FF2B5EF4-FFF2-40B4-BE49-F238E27FC236}">
                <a16:creationId xmlns:a16="http://schemas.microsoft.com/office/drawing/2014/main" id="{9B474696-749F-636E-C8E3-2360096A92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46AB8D-42BE-B46B-E4FA-2B8F1247526F}"/>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38010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E8C7-1B5A-9AED-402D-34127CE51B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CEA46-2689-F037-87D5-53063BD97757}"/>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4" name="Footer Placeholder 3">
            <a:extLst>
              <a:ext uri="{FF2B5EF4-FFF2-40B4-BE49-F238E27FC236}">
                <a16:creationId xmlns:a16="http://schemas.microsoft.com/office/drawing/2014/main" id="{ED5B8ED6-A663-8B00-B7A6-E459F02AE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B131D-565E-F512-EDDA-D9283B0560A8}"/>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168933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00F59-E0CF-D2DC-20FF-6A2084D63202}"/>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3" name="Footer Placeholder 2">
            <a:extLst>
              <a:ext uri="{FF2B5EF4-FFF2-40B4-BE49-F238E27FC236}">
                <a16:creationId xmlns:a16="http://schemas.microsoft.com/office/drawing/2014/main" id="{1244FF15-0EC1-9F07-E711-877BAF5B9D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50FDEC-73F0-9422-51E9-AA754DC93784}"/>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212390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33E8-9877-C82F-2AB9-DCB6299FD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CB0FBB-12E5-4729-AD93-398DB5962B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D3DAA-5077-75F6-F9E7-F15414342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12183-7C87-E90D-221F-D601F7B9EB9A}"/>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6" name="Footer Placeholder 5">
            <a:extLst>
              <a:ext uri="{FF2B5EF4-FFF2-40B4-BE49-F238E27FC236}">
                <a16:creationId xmlns:a16="http://schemas.microsoft.com/office/drawing/2014/main" id="{EFFF102D-9177-54F4-67AD-E7B5B09C9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5EED2-AB35-D536-ACFF-33CF86D44AE7}"/>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449104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2465-1174-0FC3-AB3D-12A77CCEE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DB525-5D5F-C6A2-91FB-38871D4E6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482B44-29B4-E740-5A35-AA5B807F6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C1F7E-8497-E153-3EC0-C96BFD044C86}"/>
              </a:ext>
            </a:extLst>
          </p:cNvPr>
          <p:cNvSpPr>
            <a:spLocks noGrp="1"/>
          </p:cNvSpPr>
          <p:nvPr>
            <p:ph type="dt" sz="half" idx="10"/>
          </p:nvPr>
        </p:nvSpPr>
        <p:spPr/>
        <p:txBody>
          <a:bodyPr/>
          <a:lstStyle/>
          <a:p>
            <a:fld id="{F9E9F7B1-E6B1-8140-A618-A5C3114DF0C7}" type="datetimeFigureOut">
              <a:rPr lang="en-US" smtClean="0"/>
              <a:t>10/28/2025</a:t>
            </a:fld>
            <a:endParaRPr lang="en-US"/>
          </a:p>
        </p:txBody>
      </p:sp>
      <p:sp>
        <p:nvSpPr>
          <p:cNvPr id="6" name="Footer Placeholder 5">
            <a:extLst>
              <a:ext uri="{FF2B5EF4-FFF2-40B4-BE49-F238E27FC236}">
                <a16:creationId xmlns:a16="http://schemas.microsoft.com/office/drawing/2014/main" id="{BE9C4B85-2A13-C4DB-9CD8-8D13828945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EDC9C-7388-3E1A-F209-C59ACEF11216}"/>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030345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A60DA-1754-7851-2747-8B6600B69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207DBB-16E8-280F-DA7E-A56A9D2F4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E74EE-987A-34B8-9129-7A410B76C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E9F7B1-E6B1-8140-A618-A5C3114DF0C7}" type="datetimeFigureOut">
              <a:rPr lang="en-US" smtClean="0"/>
              <a:t>10/28/2025</a:t>
            </a:fld>
            <a:endParaRPr lang="en-US"/>
          </a:p>
        </p:txBody>
      </p:sp>
      <p:sp>
        <p:nvSpPr>
          <p:cNvPr id="5" name="Footer Placeholder 4">
            <a:extLst>
              <a:ext uri="{FF2B5EF4-FFF2-40B4-BE49-F238E27FC236}">
                <a16:creationId xmlns:a16="http://schemas.microsoft.com/office/drawing/2014/main" id="{7209E7B2-D608-EEBE-1B4B-8AB25886A2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6B3265-34E1-35AD-57A4-0718606BC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EFD1E7-3810-2946-9904-61364B9ED35C}" type="slidenum">
              <a:rPr lang="en-US" smtClean="0"/>
              <a:t>‹#›</a:t>
            </a:fld>
            <a:endParaRPr lang="en-US"/>
          </a:p>
        </p:txBody>
      </p:sp>
    </p:spTree>
    <p:extLst>
      <p:ext uri="{BB962C8B-B14F-4D97-AF65-F5344CB8AC3E}">
        <p14:creationId xmlns:p14="http://schemas.microsoft.com/office/powerpoint/2010/main" val="3559829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PowerProDev" TargetMode="External"/><Relationship Id="rId3" Type="http://schemas.openxmlformats.org/officeDocument/2006/relationships/image" Target="../media/image43.svg"/><Relationship Id="rId7" Type="http://schemas.openxmlformats.org/officeDocument/2006/relationships/hyperlink" Target="https://carldesouza.com/how-to-use-pcf-controls-in-power-pages/"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developer.mozilla.org/en-US/docs/Web/API/EventTarget/dispatchEvent" TargetMode="External"/><Relationship Id="rId5" Type="http://schemas.openxmlformats.org/officeDocument/2006/relationships/hyperlink" Target="https://learn.microsoft.com/en-us/power-apps/developer/model-driven-apps/clientapi/reference/xrm-webapi/online/executemultiple" TargetMode="External"/><Relationship Id="rId4" Type="http://schemas.openxmlformats.org/officeDocument/2006/relationships/hyperlink" Target="https://learn.microsoft.com/en-us/power-pages/configure/component-framework-tutorial" TargetMode="External"/><Relationship Id="rId9" Type="http://schemas.openxmlformats.org/officeDocument/2006/relationships/hyperlink" Target="https://github.com/cchannon/AdvancedPcfForPowerPag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F2DEF84-E958-005B-BDA9-C876B5C891C5}"/>
              </a:ext>
            </a:extLst>
          </p:cNvPr>
          <p:cNvSpPr>
            <a:spLocks noGrp="1"/>
          </p:cNvSpPr>
          <p:nvPr/>
        </p:nvSpPr>
        <p:spPr>
          <a:xfrm>
            <a:off x="1028289" y="4496973"/>
            <a:ext cx="10135421" cy="462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DC77DF"/>
                </a:soli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Text Placeholder 3">
            <a:extLst>
              <a:ext uri="{FF2B5EF4-FFF2-40B4-BE49-F238E27FC236}">
                <a16:creationId xmlns:a16="http://schemas.microsoft.com/office/drawing/2014/main" id="{02FAF39E-4065-EE0C-8A5B-430593A9DC09}"/>
              </a:ext>
            </a:extLst>
          </p:cNvPr>
          <p:cNvSpPr>
            <a:spLocks noGrp="1"/>
          </p:cNvSpPr>
          <p:nvPr/>
        </p:nvSpPr>
        <p:spPr>
          <a:xfrm>
            <a:off x="1028289" y="3989848"/>
            <a:ext cx="10135421" cy="46245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F0F0F3"/>
                </a:solidFill>
                <a:latin typeface="Segoe Sans Display Semibold" pitchFamily="2" charset="0"/>
                <a:ea typeface="+mn-ea"/>
                <a:cs typeface="Segoe Sans Display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Text Placeholder 1">
            <a:extLst>
              <a:ext uri="{FF2B5EF4-FFF2-40B4-BE49-F238E27FC236}">
                <a16:creationId xmlns:a16="http://schemas.microsoft.com/office/drawing/2014/main" id="{FCD8D0C0-E775-8980-5BE2-58ECB7C8FFF7}"/>
              </a:ext>
            </a:extLst>
          </p:cNvPr>
          <p:cNvSpPr>
            <a:spLocks noGrp="1"/>
          </p:cNvSpPr>
          <p:nvPr/>
        </p:nvSpPr>
        <p:spPr>
          <a:xfrm>
            <a:off x="1028289" y="1898572"/>
            <a:ext cx="10135421" cy="462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53E1CA"/>
                </a:soli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6">
            <a:extLst>
              <a:ext uri="{FF2B5EF4-FFF2-40B4-BE49-F238E27FC236}">
                <a16:creationId xmlns:a16="http://schemas.microsoft.com/office/drawing/2014/main" id="{84FB5658-5CE6-9686-A5FA-87AC5A31DD4D}"/>
              </a:ext>
            </a:extLst>
          </p:cNvPr>
          <p:cNvSpPr txBox="1">
            <a:spLocks/>
          </p:cNvSpPr>
          <p:nvPr/>
        </p:nvSpPr>
        <p:spPr>
          <a:xfrm>
            <a:off x="1028289" y="1709876"/>
            <a:ext cx="10135421" cy="4624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rgbClr val="52E2C9"/>
                </a:solidFill>
                <a:latin typeface="Segoe Sans Display" pitchFamily="2" charset="0"/>
                <a:cs typeface="Segoe Sans Display" pitchFamily="2" charset="0"/>
              </a:rPr>
              <a:t>Advanced PCFs for Power Pages</a:t>
            </a:r>
          </a:p>
        </p:txBody>
      </p:sp>
      <p:sp>
        <p:nvSpPr>
          <p:cNvPr id="12" name="Text Placeholder 3">
            <a:extLst>
              <a:ext uri="{FF2B5EF4-FFF2-40B4-BE49-F238E27FC236}">
                <a16:creationId xmlns:a16="http://schemas.microsoft.com/office/drawing/2014/main" id="{8A14F82D-98FE-D68A-DB67-5752CA8E0F73}"/>
              </a:ext>
            </a:extLst>
          </p:cNvPr>
          <p:cNvSpPr txBox="1">
            <a:spLocks/>
          </p:cNvSpPr>
          <p:nvPr/>
        </p:nvSpPr>
        <p:spPr>
          <a:xfrm>
            <a:off x="1028289" y="4541644"/>
            <a:ext cx="10135421" cy="46245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DC77DF"/>
                </a:solidFill>
                <a:latin typeface="Segoe Sans Display Semibold" pitchFamily="2" charset="0"/>
                <a:cs typeface="Segoe Sans Display Semibold" pitchFamily="2" charset="0"/>
              </a:rPr>
              <a:t>Developers</a:t>
            </a:r>
          </a:p>
        </p:txBody>
      </p:sp>
      <p:sp>
        <p:nvSpPr>
          <p:cNvPr id="13" name="Text Placeholder 4">
            <a:extLst>
              <a:ext uri="{FF2B5EF4-FFF2-40B4-BE49-F238E27FC236}">
                <a16:creationId xmlns:a16="http://schemas.microsoft.com/office/drawing/2014/main" id="{0F3E553C-F23E-730D-1267-7CF39CEE1337}"/>
              </a:ext>
            </a:extLst>
          </p:cNvPr>
          <p:cNvSpPr txBox="1">
            <a:spLocks/>
          </p:cNvSpPr>
          <p:nvPr/>
        </p:nvSpPr>
        <p:spPr>
          <a:xfrm>
            <a:off x="1028289" y="4034519"/>
            <a:ext cx="10135421" cy="462454"/>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chemeClr val="bg1"/>
                </a:solidFill>
                <a:latin typeface="Segoe Sans Display Semibold" pitchFamily="2" charset="0"/>
                <a:cs typeface="Segoe Sans Display Semibold" pitchFamily="2" charset="0"/>
              </a:rPr>
              <a:t>Charles Channon and Garrett Pierce</a:t>
            </a:r>
          </a:p>
        </p:txBody>
      </p:sp>
    </p:spTree>
    <p:extLst>
      <p:ext uri="{BB962C8B-B14F-4D97-AF65-F5344CB8AC3E}">
        <p14:creationId xmlns:p14="http://schemas.microsoft.com/office/powerpoint/2010/main" val="81837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3676090" y="588174"/>
            <a:ext cx="4936372" cy="916276"/>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SAMPLE CODE: VIRTUAL PCF</a:t>
            </a:r>
          </a:p>
          <a:p>
            <a:pPr algn="ctr">
              <a:lnSpc>
                <a:spcPts val="4119"/>
              </a:lnSpc>
            </a:pPr>
            <a:r>
              <a:rPr lang="en-US" sz="2943" b="1">
                <a:solidFill>
                  <a:srgbClr val="222222"/>
                </a:solidFill>
                <a:latin typeface="Arial Bold"/>
                <a:ea typeface="Arial Bold"/>
                <a:cs typeface="Arial Bold"/>
                <a:sym typeface="Arial Bold"/>
              </a:rPr>
              <a:t>index.ts for virtual example</a:t>
            </a:r>
          </a:p>
        </p:txBody>
      </p:sp>
      <p:pic>
        <p:nvPicPr>
          <p:cNvPr id="33" name="Picture 32" descr="A screen shot of a computer program&#10;&#10;AI-generated content may be incorrect.">
            <a:extLst>
              <a:ext uri="{FF2B5EF4-FFF2-40B4-BE49-F238E27FC236}">
                <a16:creationId xmlns:a16="http://schemas.microsoft.com/office/drawing/2014/main" id="{3C76A0BC-5962-B763-BC0D-D98ABC3441E3}"/>
              </a:ext>
            </a:extLst>
          </p:cNvPr>
          <p:cNvPicPr>
            <a:picLocks noChangeAspect="1"/>
          </p:cNvPicPr>
          <p:nvPr/>
        </p:nvPicPr>
        <p:blipFill>
          <a:blip r:embed="rId2"/>
          <a:stretch>
            <a:fillRect/>
          </a:stretch>
        </p:blipFill>
        <p:spPr>
          <a:xfrm>
            <a:off x="357763" y="1476266"/>
            <a:ext cx="5697593" cy="4210504"/>
          </a:xfrm>
          <a:prstGeom prst="rect">
            <a:avLst/>
          </a:prstGeom>
        </p:spPr>
      </p:pic>
      <p:pic>
        <p:nvPicPr>
          <p:cNvPr id="35" name="Picture 34" descr="A screen shot of a computer&#10;&#10;AI-generated content may be incorrect.">
            <a:extLst>
              <a:ext uri="{FF2B5EF4-FFF2-40B4-BE49-F238E27FC236}">
                <a16:creationId xmlns:a16="http://schemas.microsoft.com/office/drawing/2014/main" id="{718C82E3-01D5-3C95-5BFE-1D84E1A334E1}"/>
              </a:ext>
            </a:extLst>
          </p:cNvPr>
          <p:cNvPicPr>
            <a:picLocks noChangeAspect="1"/>
          </p:cNvPicPr>
          <p:nvPr/>
        </p:nvPicPr>
        <p:blipFill>
          <a:blip r:embed="rId3"/>
          <a:stretch>
            <a:fillRect/>
          </a:stretch>
        </p:blipFill>
        <p:spPr>
          <a:xfrm>
            <a:off x="6096000" y="1476266"/>
            <a:ext cx="5783125" cy="37789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7"/>
          <p:cNvSpPr txBox="1"/>
          <p:nvPr/>
        </p:nvSpPr>
        <p:spPr>
          <a:xfrm>
            <a:off x="3077504" y="957376"/>
            <a:ext cx="6157659"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HelloWorld.tsx for virtual example</a:t>
            </a:r>
          </a:p>
        </p:txBody>
      </p:sp>
      <p:pic>
        <p:nvPicPr>
          <p:cNvPr id="35" name="Picture 34" descr="A screenshot of a computer program&#10;&#10;AI-generated content may be incorrect.">
            <a:extLst>
              <a:ext uri="{FF2B5EF4-FFF2-40B4-BE49-F238E27FC236}">
                <a16:creationId xmlns:a16="http://schemas.microsoft.com/office/drawing/2014/main" id="{17133101-64DA-8B91-65EB-669CA92481FB}"/>
              </a:ext>
            </a:extLst>
          </p:cNvPr>
          <p:cNvPicPr>
            <a:picLocks noChangeAspect="1"/>
          </p:cNvPicPr>
          <p:nvPr/>
        </p:nvPicPr>
        <p:blipFill>
          <a:blip r:embed="rId2"/>
          <a:stretch>
            <a:fillRect/>
          </a:stretch>
        </p:blipFill>
        <p:spPr>
          <a:xfrm>
            <a:off x="2455609" y="1565754"/>
            <a:ext cx="7401448" cy="49978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3229621" y="588174"/>
            <a:ext cx="5847358" cy="916276"/>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SAMPLE CODE: VANILLA PCF</a:t>
            </a:r>
          </a:p>
          <a:p>
            <a:pPr algn="ctr">
              <a:lnSpc>
                <a:spcPts val="4119"/>
              </a:lnSpc>
            </a:pPr>
            <a:r>
              <a:rPr lang="en-US" sz="2943" b="1">
                <a:solidFill>
                  <a:srgbClr val="222222"/>
                </a:solidFill>
                <a:latin typeface="Arial Bold"/>
                <a:ea typeface="Arial Bold"/>
                <a:cs typeface="Arial Bold"/>
                <a:sym typeface="Arial Bold"/>
              </a:rPr>
              <a:t>index.ts for vanilla PCF example</a:t>
            </a:r>
          </a:p>
        </p:txBody>
      </p:sp>
      <p:pic>
        <p:nvPicPr>
          <p:cNvPr id="29" name="Picture 28" descr="A screen shot of a computer program&#10;&#10;AI-generated content may be incorrect.">
            <a:extLst>
              <a:ext uri="{FF2B5EF4-FFF2-40B4-BE49-F238E27FC236}">
                <a16:creationId xmlns:a16="http://schemas.microsoft.com/office/drawing/2014/main" id="{46392077-090E-C7D9-BE7D-6AFEF81A2E12}"/>
              </a:ext>
            </a:extLst>
          </p:cNvPr>
          <p:cNvPicPr>
            <a:picLocks noChangeAspect="1"/>
          </p:cNvPicPr>
          <p:nvPr/>
        </p:nvPicPr>
        <p:blipFill>
          <a:blip r:embed="rId2"/>
          <a:stretch>
            <a:fillRect/>
          </a:stretch>
        </p:blipFill>
        <p:spPr>
          <a:xfrm>
            <a:off x="191820" y="1640910"/>
            <a:ext cx="6075602" cy="4421688"/>
          </a:xfrm>
          <a:prstGeom prst="rect">
            <a:avLst/>
          </a:prstGeom>
        </p:spPr>
      </p:pic>
      <p:pic>
        <p:nvPicPr>
          <p:cNvPr id="31" name="Picture 30" descr="A screen shot of a computer program&#10;&#10;AI-generated content may be incorrect.">
            <a:extLst>
              <a:ext uri="{FF2B5EF4-FFF2-40B4-BE49-F238E27FC236}">
                <a16:creationId xmlns:a16="http://schemas.microsoft.com/office/drawing/2014/main" id="{3BFA321D-E331-9D3C-C7E7-7D97A5D5B8DA}"/>
              </a:ext>
            </a:extLst>
          </p:cNvPr>
          <p:cNvPicPr>
            <a:picLocks noChangeAspect="1"/>
          </p:cNvPicPr>
          <p:nvPr/>
        </p:nvPicPr>
        <p:blipFill>
          <a:blip r:embed="rId3"/>
          <a:stretch>
            <a:fillRect/>
          </a:stretch>
        </p:blipFill>
        <p:spPr>
          <a:xfrm>
            <a:off x="6325663" y="1640910"/>
            <a:ext cx="5502631" cy="30838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21972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47975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7" name="TextBox 7"/>
          <p:cNvSpPr txBox="1"/>
          <p:nvPr/>
        </p:nvSpPr>
        <p:spPr>
          <a:xfrm>
            <a:off x="3500616" y="1153149"/>
            <a:ext cx="529451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FORCING REACT BUNDLING</a:t>
            </a:r>
          </a:p>
        </p:txBody>
      </p:sp>
      <p:sp>
        <p:nvSpPr>
          <p:cNvPr id="8" name="TextBox 8"/>
          <p:cNvSpPr txBox="1"/>
          <p:nvPr/>
        </p:nvSpPr>
        <p:spPr>
          <a:xfrm>
            <a:off x="2554282" y="1810120"/>
            <a:ext cx="7734498" cy="4349909"/>
          </a:xfrm>
          <a:prstGeom prst="rect">
            <a:avLst/>
          </a:prstGeom>
        </p:spPr>
        <p:txBody>
          <a:bodyPr lIns="0" tIns="0" rIns="0" bIns="0" rtlCol="0" anchor="t">
            <a:spAutoFit/>
          </a:bodyPr>
          <a:lstStyle/>
          <a:p>
            <a:pPr>
              <a:lnSpc>
                <a:spcPts val="3814"/>
              </a:lnSpc>
            </a:pPr>
            <a:r>
              <a:rPr lang="en-US" sz="2943" dirty="0">
                <a:solidFill>
                  <a:srgbClr val="222222"/>
                </a:solidFill>
                <a:latin typeface="Arial"/>
                <a:ea typeface="Arial"/>
                <a:cs typeface="Arial"/>
                <a:sym typeface="Arial"/>
              </a:rPr>
              <a:t>When we submitted the abstract for this presentation, it was necessary to force React into your virtual component bundle through "</a:t>
            </a:r>
            <a:r>
              <a:rPr lang="en-US" sz="2943" dirty="0" err="1">
                <a:solidFill>
                  <a:srgbClr val="222222"/>
                </a:solidFill>
                <a:latin typeface="Arial"/>
                <a:ea typeface="Arial"/>
                <a:cs typeface="Arial"/>
                <a:sym typeface="Arial"/>
              </a:rPr>
              <a:t>npm</a:t>
            </a:r>
            <a:r>
              <a:rPr lang="en-US" sz="2943" dirty="0">
                <a:solidFill>
                  <a:srgbClr val="222222"/>
                </a:solidFill>
                <a:latin typeface="Arial"/>
                <a:ea typeface="Arial"/>
                <a:cs typeface="Arial"/>
                <a:sym typeface="Arial"/>
              </a:rPr>
              <a:t> install --save react" in order to have it function on a Power Pages site </a:t>
            </a:r>
          </a:p>
          <a:p>
            <a:pPr>
              <a:lnSpc>
                <a:spcPts val="3814"/>
              </a:lnSpc>
            </a:pPr>
            <a:r>
              <a:rPr lang="en-US" sz="2943" dirty="0">
                <a:solidFill>
                  <a:srgbClr val="222222"/>
                </a:solidFill>
                <a:latin typeface="Arial"/>
                <a:ea typeface="Arial"/>
                <a:cs typeface="Arial"/>
                <a:sym typeface="Arial"/>
              </a:rPr>
              <a:t>However this no longer seems to be the case, an out of the box virtual component can function on Power Pages without bundling React of Fluent UI.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2711577"/>
              <a:ext cx="123698" cy="123571"/>
            </a:xfrm>
            <a:custGeom>
              <a:avLst/>
              <a:gdLst/>
              <a:ahLst/>
              <a:cxnLst/>
              <a:rect l="l" t="t" r="r" b="b"/>
              <a:pathLst>
                <a:path w="123698" h="123571">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6"/>
                    <a:pt x="77851" y="121666"/>
                    <a:pt x="73914" y="122428"/>
                  </a:cubicBezTo>
                  <a:cubicBezTo>
                    <a:pt x="69977" y="123190"/>
                    <a:pt x="65913" y="123571"/>
                    <a:pt x="61849" y="123571"/>
                  </a:cubicBezTo>
                  <a:cubicBezTo>
                    <a:pt x="57785" y="123571"/>
                    <a:pt x="53721" y="123190"/>
                    <a:pt x="49784" y="122428"/>
                  </a:cubicBezTo>
                  <a:cubicBezTo>
                    <a:pt x="45847" y="121666"/>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4797552"/>
              <a:ext cx="123698" cy="123825"/>
            </a:xfrm>
            <a:custGeom>
              <a:avLst/>
              <a:gdLst/>
              <a:ahLst/>
              <a:cxnLst/>
              <a:rect l="l" t="t" r="r" b="b"/>
              <a:pathLst>
                <a:path w="123698" h="123825">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825"/>
                    <a:pt x="61849" y="123825"/>
                  </a:cubicBezTo>
                  <a:cubicBezTo>
                    <a:pt x="57785" y="123825"/>
                    <a:pt x="53721" y="123444"/>
                    <a:pt x="49784" y="122555"/>
                  </a:cubicBezTo>
                  <a:cubicBezTo>
                    <a:pt x="45847" y="121666"/>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7" name="TextBox 7"/>
          <p:cNvSpPr txBox="1"/>
          <p:nvPr/>
        </p:nvSpPr>
        <p:spPr>
          <a:xfrm>
            <a:off x="3296219" y="1633684"/>
            <a:ext cx="5711474"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BUILDING FOR POWER PAGES</a:t>
            </a:r>
          </a:p>
        </p:txBody>
      </p:sp>
      <p:sp>
        <p:nvSpPr>
          <p:cNvPr id="8" name="TextBox 8"/>
          <p:cNvSpPr txBox="1"/>
          <p:nvPr/>
        </p:nvSpPr>
        <p:spPr>
          <a:xfrm>
            <a:off x="2554282" y="2281756"/>
            <a:ext cx="7868336" cy="3461845"/>
          </a:xfrm>
          <a:prstGeom prst="rect">
            <a:avLst/>
          </a:prstGeom>
        </p:spPr>
        <p:txBody>
          <a:bodyPr lIns="0" tIns="0" rIns="0" bIns="0" rtlCol="0" anchor="t">
            <a:spAutoFit/>
          </a:bodyPr>
          <a:lstStyle/>
          <a:p>
            <a:pPr algn="just">
              <a:lnSpc>
                <a:spcPts val="3855"/>
              </a:lnSpc>
            </a:pPr>
            <a:r>
              <a:rPr lang="en-US" sz="2943" dirty="0">
                <a:solidFill>
                  <a:srgbClr val="222222"/>
                </a:solidFill>
                <a:latin typeface="Arial"/>
                <a:ea typeface="Arial"/>
                <a:cs typeface="Arial"/>
                <a:sym typeface="Arial"/>
              </a:rPr>
              <a:t>As you don't have to force React or Fluent UI into your PCF bundle anymore, building PCF controls for Power Pages has become pretty easy. </a:t>
            </a:r>
          </a:p>
          <a:p>
            <a:pPr algn="just">
              <a:lnSpc>
                <a:spcPts val="3855"/>
              </a:lnSpc>
            </a:pPr>
            <a:r>
              <a:rPr lang="en-US" sz="2943" dirty="0">
                <a:solidFill>
                  <a:srgbClr val="222222"/>
                </a:solidFill>
                <a:latin typeface="Arial"/>
                <a:ea typeface="Arial"/>
                <a:cs typeface="Arial"/>
                <a:sym typeface="Arial"/>
              </a:rPr>
              <a:t>You can simply initialize your component, write your code, build to a Power Apps solution, and import as you would any other PCF.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0862" y="2181486"/>
            <a:ext cx="8149912" cy="3170163"/>
          </a:xfrm>
          <a:prstGeom prst="rect">
            <a:avLst/>
          </a:prstGeom>
        </p:spPr>
        <p:txBody>
          <a:bodyPr lIns="0" tIns="0" rIns="0" bIns="0" rtlCol="0" anchor="t">
            <a:spAutoFit/>
          </a:bodyPr>
          <a:lstStyle/>
          <a:p>
            <a:pPr algn="ctr">
              <a:lnSpc>
                <a:spcPts val="5607"/>
              </a:lnSpc>
            </a:pPr>
            <a:r>
              <a:rPr lang="en-US" sz="4708" b="1">
                <a:solidFill>
                  <a:srgbClr val="222222"/>
                </a:solidFill>
                <a:latin typeface="Arial Bold"/>
                <a:ea typeface="Arial Bold"/>
                <a:cs typeface="Arial Bold"/>
                <a:sym typeface="Arial Bold"/>
              </a:rPr>
              <a:t>BASIC INTEGRATION METHODS</a:t>
            </a:r>
          </a:p>
          <a:p>
            <a:pPr algn="ctr">
              <a:lnSpc>
                <a:spcPts val="4602"/>
              </a:lnSpc>
            </a:pPr>
            <a:r>
              <a:rPr lang="en-US" sz="3825" b="1">
                <a:solidFill>
                  <a:srgbClr val="222222"/>
                </a:solidFill>
                <a:latin typeface="Arial Bold"/>
                <a:ea typeface="Arial Bold"/>
                <a:cs typeface="Arial Bold"/>
                <a:sym typeface="Arial Bold"/>
              </a:rPr>
              <a:t>PCFS ON MODEL-DRIVEN APP FORMS AND HOW TO USE THOSE IN POWER PAGES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919133" y="2803119"/>
            <a:ext cx="6362634" cy="3239159"/>
          </a:xfrm>
          <a:custGeom>
            <a:avLst/>
            <a:gdLst/>
            <a:ahLst/>
            <a:cxnLst/>
            <a:rect l="l" t="t" r="r" b="b"/>
            <a:pathLst>
              <a:path w="6810375" h="3467100">
                <a:moveTo>
                  <a:pt x="0" y="0"/>
                </a:moveTo>
                <a:lnTo>
                  <a:pt x="6810375" y="0"/>
                </a:lnTo>
                <a:lnTo>
                  <a:pt x="6810375" y="3467100"/>
                </a:lnTo>
                <a:lnTo>
                  <a:pt x="0" y="34671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99670" y="1000331"/>
            <a:ext cx="8560421"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In this example, a PCF is tied to a simple field on a model-driven app form in the Power Apps form editor.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568744" y="2242495"/>
            <a:ext cx="5054512" cy="3390439"/>
          </a:xfrm>
          <a:custGeom>
            <a:avLst/>
            <a:gdLst/>
            <a:ahLst/>
            <a:cxnLst/>
            <a:rect l="l" t="t" r="r" b="b"/>
            <a:pathLst>
              <a:path w="5410200" h="3629025">
                <a:moveTo>
                  <a:pt x="0" y="0"/>
                </a:moveTo>
                <a:lnTo>
                  <a:pt x="5410200" y="0"/>
                </a:lnTo>
                <a:lnTo>
                  <a:pt x="5410200" y="3629025"/>
                </a:lnTo>
                <a:lnTo>
                  <a:pt x="0" y="36290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6806" y="920242"/>
            <a:ext cx="8709147"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This is the relevant configuration for the PCF on the MDA form.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1978086" y="493100"/>
            <a:ext cx="8400519" cy="1961434"/>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Once you're in the Power Pages editor, click the plus button within a section to add a component. That will bring up the following, and you'll click the Form option.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4262850" y="177976"/>
            <a:ext cx="3666301" cy="4805346"/>
          </a:xfrm>
          <a:custGeom>
            <a:avLst/>
            <a:gdLst/>
            <a:ahLst/>
            <a:cxnLst/>
            <a:rect l="l" t="t" r="r" b="b"/>
            <a:pathLst>
              <a:path w="3924300" h="5143500">
                <a:moveTo>
                  <a:pt x="0" y="0"/>
                </a:moveTo>
                <a:lnTo>
                  <a:pt x="3924300" y="0"/>
                </a:lnTo>
                <a:lnTo>
                  <a:pt x="3924300" y="5143500"/>
                </a:lnTo>
                <a:lnTo>
                  <a:pt x="0" y="51435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7261" y="2429041"/>
            <a:ext cx="8136848" cy="3385542"/>
          </a:xfrm>
          <a:prstGeom prst="rect">
            <a:avLst/>
          </a:prstGeom>
        </p:spPr>
        <p:txBody>
          <a:bodyPr lIns="0" tIns="0" rIns="0" bIns="0" rtlCol="0" anchor="t">
            <a:spAutoFit/>
          </a:bodyPr>
          <a:lstStyle/>
          <a:p>
            <a:pPr algn="ctr">
              <a:lnSpc>
                <a:spcPts val="8829"/>
              </a:lnSpc>
            </a:pPr>
            <a:r>
              <a:rPr lang="en-US" sz="7358" b="1">
                <a:solidFill>
                  <a:srgbClr val="222222"/>
                </a:solidFill>
                <a:latin typeface="Arial Bold"/>
                <a:ea typeface="Arial Bold"/>
                <a:cs typeface="Arial Bold"/>
                <a:sym typeface="Arial Bold"/>
              </a:rPr>
              <a:t>ADVANCED PCFS FOR POWER PAGES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2096965" y="493100"/>
            <a:ext cx="8157787"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Clicking the Form option will bring up this dialog, you'll want to use New form.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4040380" y="177976"/>
            <a:ext cx="4111240" cy="5659630"/>
          </a:xfrm>
          <a:custGeom>
            <a:avLst/>
            <a:gdLst/>
            <a:ahLst/>
            <a:cxnLst/>
            <a:rect l="l" t="t" r="r" b="b"/>
            <a:pathLst>
              <a:path w="4400550" h="6057900">
                <a:moveTo>
                  <a:pt x="0" y="0"/>
                </a:moveTo>
                <a:lnTo>
                  <a:pt x="4400550" y="0"/>
                </a:lnTo>
                <a:lnTo>
                  <a:pt x="4400550" y="6057900"/>
                </a:lnTo>
                <a:lnTo>
                  <a:pt x="0" y="60579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132704" y="2491661"/>
            <a:ext cx="5926593" cy="3870973"/>
          </a:xfrm>
          <a:custGeom>
            <a:avLst/>
            <a:gdLst/>
            <a:ahLst/>
            <a:cxnLst/>
            <a:rect l="l" t="t" r="r" b="b"/>
            <a:pathLst>
              <a:path w="6343650" h="4143375">
                <a:moveTo>
                  <a:pt x="0" y="0"/>
                </a:moveTo>
                <a:lnTo>
                  <a:pt x="6343650" y="0"/>
                </a:lnTo>
                <a:lnTo>
                  <a:pt x="6343650" y="4143375"/>
                </a:lnTo>
                <a:lnTo>
                  <a:pt x="0" y="41433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61289" y="208338"/>
            <a:ext cx="8638785" cy="1913344"/>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Which in turn will bring up this dialog. In our case for this example, we keep it fairly simple, we only need the Table, the Form, and a name for the Form within Power Pages.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038152" y="2678535"/>
            <a:ext cx="8115696" cy="3167969"/>
          </a:xfrm>
          <a:custGeom>
            <a:avLst/>
            <a:gdLst/>
            <a:ahLst/>
            <a:cxnLst/>
            <a:rect l="l" t="t" r="r" b="b"/>
            <a:pathLst>
              <a:path w="8686800" h="3390900">
                <a:moveTo>
                  <a:pt x="0" y="0"/>
                </a:moveTo>
                <a:lnTo>
                  <a:pt x="8686800" y="0"/>
                </a:lnTo>
                <a:lnTo>
                  <a:pt x="8686800" y="3390900"/>
                </a:lnTo>
                <a:lnTo>
                  <a:pt x="0" y="33909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086820" y="386314"/>
            <a:ext cx="8178636" cy="1961434"/>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That makes the form available on your Power Pages site in the WYSIWYG editor. But you may notice that the field labeled PCF Field is just a simple text field, which doesn't look right.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378534" y="3790884"/>
            <a:ext cx="3443831" cy="1263628"/>
          </a:xfrm>
          <a:custGeom>
            <a:avLst/>
            <a:gdLst/>
            <a:ahLst/>
            <a:cxnLst/>
            <a:rect l="l" t="t" r="r" b="b"/>
            <a:pathLst>
              <a:path w="3686175" h="1352550">
                <a:moveTo>
                  <a:pt x="0" y="0"/>
                </a:moveTo>
                <a:lnTo>
                  <a:pt x="3686175" y="0"/>
                </a:lnTo>
                <a:lnTo>
                  <a:pt x="3686175" y="1352550"/>
                </a:lnTo>
                <a:lnTo>
                  <a:pt x="0" y="13525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915242" y="1988096"/>
            <a:ext cx="8528590"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Click on the individual field and you'll be presented with these options. You need to enable the code component.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147165" y="2954398"/>
            <a:ext cx="3897670" cy="2456066"/>
          </a:xfrm>
          <a:custGeom>
            <a:avLst/>
            <a:gdLst/>
            <a:ahLst/>
            <a:cxnLst/>
            <a:rect l="l" t="t" r="r" b="b"/>
            <a:pathLst>
              <a:path w="4171950" h="2628900">
                <a:moveTo>
                  <a:pt x="0" y="0"/>
                </a:moveTo>
                <a:lnTo>
                  <a:pt x="4171950" y="0"/>
                </a:lnTo>
                <a:lnTo>
                  <a:pt x="4171950" y="2628900"/>
                </a:lnTo>
                <a:lnTo>
                  <a:pt x="0" y="26289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78250" y="1151610"/>
            <a:ext cx="8603972"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This is an example of the dialog that appears when you click Enable code component. Make any adjustments you may need to and click Done.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476421" y="3995557"/>
            <a:ext cx="3248058" cy="1343717"/>
          </a:xfrm>
          <a:custGeom>
            <a:avLst/>
            <a:gdLst/>
            <a:ahLst/>
            <a:cxnLst/>
            <a:rect l="l" t="t" r="r" b="b"/>
            <a:pathLst>
              <a:path w="3476625" h="1438275">
                <a:moveTo>
                  <a:pt x="0" y="0"/>
                </a:moveTo>
                <a:lnTo>
                  <a:pt x="3476625" y="0"/>
                </a:lnTo>
                <a:lnTo>
                  <a:pt x="3476625" y="1438275"/>
                </a:lnTo>
                <a:lnTo>
                  <a:pt x="0" y="14382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85343" y="1222801"/>
            <a:ext cx="8589645" cy="2400657"/>
          </a:xfrm>
          <a:prstGeom prst="rect">
            <a:avLst/>
          </a:prstGeom>
        </p:spPr>
        <p:txBody>
          <a:bodyPr lIns="0" tIns="0" rIns="0" bIns="0" rtlCol="0" anchor="t">
            <a:spAutoFit/>
          </a:bodyPr>
          <a:lstStyle/>
          <a:p>
            <a:pPr algn="ctr">
              <a:lnSpc>
                <a:spcPts val="3796"/>
              </a:lnSpc>
            </a:pPr>
            <a:r>
              <a:rPr lang="en-US" sz="2943">
                <a:solidFill>
                  <a:srgbClr val="222222"/>
                </a:solidFill>
                <a:latin typeface="Arial"/>
                <a:ea typeface="Arial"/>
                <a:cs typeface="Arial"/>
                <a:sym typeface="Arial"/>
              </a:rPr>
              <a:t>You will likely see this in place of the field you used for the code component. This doesn't mean there's an issue with your component, it just means that the WYSIWYG editor doesn't execute all the code necessary show your component.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681093" y="2545054"/>
            <a:ext cx="2838714" cy="1637377"/>
          </a:xfrm>
          <a:custGeom>
            <a:avLst/>
            <a:gdLst/>
            <a:ahLst/>
            <a:cxnLst/>
            <a:rect l="l" t="t" r="r" b="b"/>
            <a:pathLst>
              <a:path w="3038475" h="1752600">
                <a:moveTo>
                  <a:pt x="0" y="0"/>
                </a:moveTo>
                <a:lnTo>
                  <a:pt x="3038475" y="0"/>
                </a:lnTo>
                <a:lnTo>
                  <a:pt x="3038475" y="1752600"/>
                </a:lnTo>
                <a:lnTo>
                  <a:pt x="0" y="17526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065543" y="1222801"/>
            <a:ext cx="8222009"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If you use the Preview button to look at your site, you should see your PCF as intended.</a:t>
            </a:r>
          </a:p>
        </p:txBody>
      </p:sp>
      <p:sp>
        <p:nvSpPr>
          <p:cNvPr id="7" name="TextBox 7"/>
          <p:cNvSpPr txBox="1"/>
          <p:nvPr/>
        </p:nvSpPr>
        <p:spPr>
          <a:xfrm>
            <a:off x="2034121" y="4675531"/>
            <a:ext cx="8286037" cy="938719"/>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Our simple example takes the value from a text input and reactively displays that below the input.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814575" y="4342609"/>
            <a:ext cx="2562851" cy="1228033"/>
          </a:xfrm>
          <a:custGeom>
            <a:avLst/>
            <a:gdLst/>
            <a:ahLst/>
            <a:cxnLst/>
            <a:rect l="l" t="t" r="r" b="b"/>
            <a:pathLst>
              <a:path w="2743200" h="1314450">
                <a:moveTo>
                  <a:pt x="0" y="0"/>
                </a:moveTo>
                <a:lnTo>
                  <a:pt x="2743200" y="0"/>
                </a:lnTo>
                <a:lnTo>
                  <a:pt x="2743200" y="1314450"/>
                </a:lnTo>
                <a:lnTo>
                  <a:pt x="0" y="13144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5695" y="790755"/>
            <a:ext cx="8711193" cy="3093154"/>
          </a:xfrm>
          <a:prstGeom prst="rect">
            <a:avLst/>
          </a:prstGeom>
        </p:spPr>
        <p:txBody>
          <a:bodyPr lIns="0" tIns="0" rIns="0" bIns="0" rtlCol="0" anchor="t">
            <a:spAutoFit/>
          </a:bodyPr>
          <a:lstStyle/>
          <a:p>
            <a:pPr algn="ctr">
              <a:lnSpc>
                <a:spcPts val="5355"/>
              </a:lnSpc>
            </a:pPr>
            <a:r>
              <a:rPr lang="en-US" sz="3825" b="1">
                <a:solidFill>
                  <a:srgbClr val="222222"/>
                </a:solidFill>
                <a:latin typeface="Arial Bold"/>
                <a:ea typeface="Arial Bold"/>
                <a:cs typeface="Arial Bold"/>
                <a:sym typeface="Arial Bold"/>
              </a:rPr>
              <a:t>FORM EMBEDDING WITH LIQUID</a:t>
            </a:r>
          </a:p>
          <a:p>
            <a:pPr algn="ctr">
              <a:lnSpc>
                <a:spcPts val="3840"/>
              </a:lnSpc>
            </a:pPr>
            <a:r>
              <a:rPr lang="en-US" sz="2943">
                <a:solidFill>
                  <a:srgbClr val="222222"/>
                </a:solidFill>
                <a:latin typeface="Arial"/>
                <a:ea typeface="Arial"/>
                <a:cs typeface="Arial"/>
                <a:sym typeface="Arial"/>
              </a:rPr>
              <a:t>Power Pages also uses the Liquid templating language behind the scenes, and devs can edit that code. There is a button in the WYSIWYG editor with the VS Code logo and label that reads "Edit code" that will take you to your site's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301781" y="4146836"/>
            <a:ext cx="5597338" cy="1521693"/>
          </a:xfrm>
          <a:custGeom>
            <a:avLst/>
            <a:gdLst/>
            <a:ahLst/>
            <a:cxnLst/>
            <a:rect l="l" t="t" r="r" b="b"/>
            <a:pathLst>
              <a:path w="5991225" h="1628775">
                <a:moveTo>
                  <a:pt x="0" y="0"/>
                </a:moveTo>
                <a:lnTo>
                  <a:pt x="5991225" y="0"/>
                </a:lnTo>
                <a:lnTo>
                  <a:pt x="5991225" y="1628775"/>
                </a:lnTo>
                <a:lnTo>
                  <a:pt x="0" y="16287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5695" y="1374080"/>
            <a:ext cx="8711193" cy="2400657"/>
          </a:xfrm>
          <a:prstGeom prst="rect">
            <a:avLst/>
          </a:prstGeom>
        </p:spPr>
        <p:txBody>
          <a:bodyPr lIns="0" tIns="0" rIns="0" bIns="0" rtlCol="0" anchor="t">
            <a:spAutoFit/>
          </a:bodyPr>
          <a:lstStyle/>
          <a:p>
            <a:pPr algn="ctr">
              <a:lnSpc>
                <a:spcPts val="3840"/>
              </a:lnSpc>
            </a:pPr>
            <a:r>
              <a:rPr lang="en-US" sz="2943">
                <a:solidFill>
                  <a:srgbClr val="222222"/>
                </a:solidFill>
                <a:latin typeface="Arial"/>
                <a:ea typeface="Arial"/>
                <a:cs typeface="Arial"/>
                <a:sym typeface="Arial"/>
              </a:rPr>
              <a:t>Once it loads, it should bring up the actual page you were on when you launched the editor. You can look through the onslaught of divs that comprises your page, and eventually find where your form is embedded.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1206627" y="36450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1206627" y="415937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7" name="Freeform 7"/>
            <p:cNvSpPr/>
            <p:nvPr/>
          </p:nvSpPr>
          <p:spPr>
            <a:xfrm>
              <a:off x="1206627" y="46832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8" name="TextBox 8"/>
          <p:cNvSpPr txBox="1"/>
          <p:nvPr/>
        </p:nvSpPr>
        <p:spPr>
          <a:xfrm>
            <a:off x="3455009" y="2234878"/>
            <a:ext cx="5387559"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GARRETT PIERCE</a:t>
            </a:r>
          </a:p>
        </p:txBody>
      </p:sp>
      <p:sp>
        <p:nvSpPr>
          <p:cNvPr id="9" name="TextBox 9"/>
          <p:cNvSpPr txBox="1"/>
          <p:nvPr/>
        </p:nvSpPr>
        <p:spPr>
          <a:xfrm>
            <a:off x="2752280" y="3153838"/>
            <a:ext cx="7565475" cy="1426031"/>
          </a:xfrm>
          <a:prstGeom prst="rect">
            <a:avLst/>
          </a:prstGeom>
        </p:spPr>
        <p:txBody>
          <a:bodyPr lIns="0" tIns="0" rIns="0" bIns="0" rtlCol="0" anchor="t">
            <a:spAutoFit/>
          </a:bodyPr>
          <a:lstStyle/>
          <a:p>
            <a:pPr>
              <a:lnSpc>
                <a:spcPts val="3832"/>
              </a:lnSpc>
            </a:pPr>
            <a:r>
              <a:rPr lang="en-US" sz="2943" dirty="0">
                <a:solidFill>
                  <a:srgbClr val="222222"/>
                </a:solidFill>
                <a:latin typeface="Arial"/>
                <a:ea typeface="Arial"/>
                <a:cs typeface="Arial"/>
                <a:sym typeface="Arial"/>
              </a:rPr>
              <a:t>Dev, 5 years in Power Platform </a:t>
            </a:r>
          </a:p>
          <a:p>
            <a:pPr>
              <a:lnSpc>
                <a:spcPts val="3832"/>
              </a:lnSpc>
            </a:pPr>
            <a:r>
              <a:rPr lang="en-US" sz="2943" dirty="0">
                <a:solidFill>
                  <a:srgbClr val="222222"/>
                </a:solidFill>
                <a:latin typeface="Arial"/>
                <a:ea typeface="Arial"/>
                <a:cs typeface="Arial"/>
                <a:sym typeface="Arial"/>
              </a:rPr>
              <a:t>Avid rabbit hole explorer </a:t>
            </a:r>
          </a:p>
          <a:p>
            <a:pPr>
              <a:lnSpc>
                <a:spcPts val="3832"/>
              </a:lnSpc>
            </a:pPr>
            <a:r>
              <a:rPr lang="en-US" sz="2943" dirty="0">
                <a:solidFill>
                  <a:srgbClr val="222222"/>
                </a:solidFill>
                <a:latin typeface="Arial"/>
                <a:ea typeface="Arial"/>
                <a:cs typeface="Arial"/>
                <a:sym typeface="Arial"/>
              </a:rPr>
              <a:t>Love to see how far I can push Power Pages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48641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487362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4864100"/>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4864100"/>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grpSp>
      <p:grpSp>
        <p:nvGrpSpPr>
          <p:cNvPr id="9" name="Group 9"/>
          <p:cNvGrpSpPr>
            <a:grpSpLocks noChangeAspect="1"/>
          </p:cNvGrpSpPr>
          <p:nvPr/>
        </p:nvGrpSpPr>
        <p:grpSpPr>
          <a:xfrm>
            <a:off x="1636639" y="3345945"/>
            <a:ext cx="8474495" cy="1184607"/>
            <a:chOff x="0" y="0"/>
            <a:chExt cx="12094464" cy="1690624"/>
          </a:xfrm>
        </p:grpSpPr>
        <p:sp>
          <p:nvSpPr>
            <p:cNvPr id="10" name="Freeform 10"/>
            <p:cNvSpPr/>
            <p:nvPr/>
          </p:nvSpPr>
          <p:spPr>
            <a:xfrm>
              <a:off x="0" y="0"/>
              <a:ext cx="12094464" cy="1690624"/>
            </a:xfrm>
            <a:custGeom>
              <a:avLst/>
              <a:gdLst/>
              <a:ahLst/>
              <a:cxnLst/>
              <a:rect l="l" t="t" r="r" b="b"/>
              <a:pathLst>
                <a:path w="12094464" h="1690624">
                  <a:moveTo>
                    <a:pt x="11812524" y="215900"/>
                  </a:moveTo>
                  <a:lnTo>
                    <a:pt x="11812524" y="1346200"/>
                  </a:lnTo>
                  <a:lnTo>
                    <a:pt x="280924" y="1346200"/>
                  </a:lnTo>
                  <a:lnTo>
                    <a:pt x="280924" y="215900"/>
                  </a:lnTo>
                  <a:close/>
                  <a:moveTo>
                    <a:pt x="0" y="0"/>
                  </a:moveTo>
                  <a:lnTo>
                    <a:pt x="0" y="1690624"/>
                  </a:lnTo>
                  <a:lnTo>
                    <a:pt x="12094464" y="1690624"/>
                  </a:lnTo>
                  <a:lnTo>
                    <a:pt x="12094464" y="0"/>
                  </a:lnTo>
                  <a:close/>
                </a:path>
              </a:pathLst>
            </a:custGeom>
            <a:blipFill>
              <a:blip r:embed="rId2"/>
              <a:stretch>
                <a:fillRect/>
              </a:stretch>
            </a:blipFill>
          </p:spPr>
          <p:txBody>
            <a:bodyPr/>
            <a:lstStyle/>
            <a:p>
              <a:endParaRPr lang="en-US" sz="1682"/>
            </a:p>
          </p:txBody>
        </p:sp>
      </p:grpSp>
      <p:grpSp>
        <p:nvGrpSpPr>
          <p:cNvPr id="11" name="Group 11"/>
          <p:cNvGrpSpPr>
            <a:grpSpLocks noChangeAspect="1"/>
          </p:cNvGrpSpPr>
          <p:nvPr/>
        </p:nvGrpSpPr>
        <p:grpSpPr>
          <a:xfrm>
            <a:off x="1577311" y="3286617"/>
            <a:ext cx="8593142" cy="1303254"/>
            <a:chOff x="0" y="0"/>
            <a:chExt cx="9197848" cy="1394968"/>
          </a:xfrm>
        </p:grpSpPr>
        <p:sp>
          <p:nvSpPr>
            <p:cNvPr id="12" name="Freeform 12"/>
            <p:cNvSpPr/>
            <p:nvPr/>
          </p:nvSpPr>
          <p:spPr>
            <a:xfrm>
              <a:off x="63500" y="63500"/>
              <a:ext cx="9070848" cy="1267968"/>
            </a:xfrm>
            <a:custGeom>
              <a:avLst/>
              <a:gdLst/>
              <a:ahLst/>
              <a:cxnLst/>
              <a:rect l="l" t="t" r="r" b="b"/>
              <a:pathLst>
                <a:path w="9070848" h="1267968">
                  <a:moveTo>
                    <a:pt x="0" y="0"/>
                  </a:moveTo>
                  <a:lnTo>
                    <a:pt x="9070848" y="0"/>
                  </a:lnTo>
                  <a:lnTo>
                    <a:pt x="9070848" y="1267968"/>
                  </a:lnTo>
                  <a:lnTo>
                    <a:pt x="0" y="1267968"/>
                  </a:lnTo>
                  <a:close/>
                </a:path>
              </a:pathLst>
            </a:custGeom>
            <a:solidFill>
              <a:srgbClr val="9A9A9A"/>
            </a:solidFill>
          </p:spPr>
          <p:txBody>
            <a:bodyPr/>
            <a:lstStyle/>
            <a:p>
              <a:endParaRPr lang="en-US" sz="1682"/>
            </a:p>
          </p:txBody>
        </p:sp>
        <p:sp>
          <p:nvSpPr>
            <p:cNvPr id="13" name="Freeform 13"/>
            <p:cNvSpPr/>
            <p:nvPr/>
          </p:nvSpPr>
          <p:spPr>
            <a:xfrm>
              <a:off x="264668" y="215900"/>
              <a:ext cx="8667750" cy="866775"/>
            </a:xfrm>
            <a:custGeom>
              <a:avLst/>
              <a:gdLst/>
              <a:ahLst/>
              <a:cxnLst/>
              <a:rect l="l" t="t" r="r" b="b"/>
              <a:pathLst>
                <a:path w="8667750" h="866775">
                  <a:moveTo>
                    <a:pt x="0" y="0"/>
                  </a:moveTo>
                  <a:lnTo>
                    <a:pt x="8667750" y="0"/>
                  </a:lnTo>
                  <a:lnTo>
                    <a:pt x="8667750" y="866775"/>
                  </a:lnTo>
                  <a:lnTo>
                    <a:pt x="0" y="866775"/>
                  </a:lnTo>
                  <a:close/>
                </a:path>
              </a:pathLst>
            </a:custGeom>
            <a:solidFill>
              <a:srgbClr val="F5F2F0"/>
            </a:solidFill>
          </p:spPr>
          <p:txBody>
            <a:bodyPr/>
            <a:lstStyle/>
            <a:p>
              <a:endParaRPr lang="en-US" sz="1682"/>
            </a:p>
          </p:txBody>
        </p:sp>
      </p:grpSp>
      <p:sp>
        <p:nvSpPr>
          <p:cNvPr id="14" name="TextBox 14"/>
          <p:cNvSpPr txBox="1"/>
          <p:nvPr/>
        </p:nvSpPr>
        <p:spPr>
          <a:xfrm>
            <a:off x="2107118" y="2344048"/>
            <a:ext cx="8137124"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The code that embeds your form in the page will look something like this:</a:t>
            </a:r>
          </a:p>
        </p:txBody>
      </p:sp>
      <p:sp>
        <p:nvSpPr>
          <p:cNvPr id="15" name="TextBox 15"/>
          <p:cNvSpPr txBox="1"/>
          <p:nvPr/>
        </p:nvSpPr>
        <p:spPr>
          <a:xfrm>
            <a:off x="2074583" y="3808245"/>
            <a:ext cx="5032978" cy="283476"/>
          </a:xfrm>
          <a:prstGeom prst="rect">
            <a:avLst/>
          </a:prstGeom>
        </p:spPr>
        <p:txBody>
          <a:bodyPr lIns="0" tIns="0" rIns="0" bIns="0" rtlCol="0" anchor="t">
            <a:spAutoFit/>
          </a:bodyPr>
          <a:lstStyle/>
          <a:p>
            <a:pPr>
              <a:lnSpc>
                <a:spcPts val="2266"/>
              </a:lnSpc>
            </a:pPr>
            <a:r>
              <a:rPr lang="en-US" sz="1618">
                <a:solidFill>
                  <a:srgbClr val="000000"/>
                </a:solidFill>
                <a:latin typeface="Courier New"/>
                <a:ea typeface="Courier New"/>
                <a:cs typeface="Courier New"/>
                <a:sym typeface="Courier New"/>
              </a:rPr>
              <a:t>{% entityform name: 'Information (5)'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40430" y="1440368"/>
            <a:ext cx="8681320" cy="679097"/>
          </a:xfrm>
          <a:prstGeom prst="rect">
            <a:avLst/>
          </a:prstGeom>
        </p:spPr>
        <p:txBody>
          <a:bodyPr lIns="0" tIns="0" rIns="0" bIns="0" rtlCol="0" anchor="t">
            <a:spAutoFit/>
          </a:bodyPr>
          <a:lstStyle/>
          <a:p>
            <a:pPr>
              <a:lnSpc>
                <a:spcPts val="5930"/>
              </a:lnSpc>
            </a:pPr>
            <a:r>
              <a:rPr lang="en-US" sz="3825" b="1">
                <a:solidFill>
                  <a:srgbClr val="222222"/>
                </a:solidFill>
                <a:latin typeface="Arial Bold"/>
                <a:ea typeface="Arial Bold"/>
                <a:cs typeface="Arial Bold"/>
                <a:sym typeface="Arial Bold"/>
              </a:rPr>
              <a:t>LIMITATIONS OF FORM EMBEDDING</a:t>
            </a:r>
          </a:p>
        </p:txBody>
      </p:sp>
      <p:sp>
        <p:nvSpPr>
          <p:cNvPr id="6" name="TextBox 6"/>
          <p:cNvSpPr txBox="1"/>
          <p:nvPr/>
        </p:nvSpPr>
        <p:spPr>
          <a:xfrm>
            <a:off x="4943402" y="2112679"/>
            <a:ext cx="105914" cy="614912"/>
          </a:xfrm>
          <a:prstGeom prst="rect">
            <a:avLst/>
          </a:prstGeom>
        </p:spPr>
        <p:txBody>
          <a:bodyPr lIns="0" tIns="0" rIns="0" bIns="0" rtlCol="0" anchor="t">
            <a:spAutoFit/>
          </a:bodyPr>
          <a:lstStyle/>
          <a:p>
            <a:pPr>
              <a:lnSpc>
                <a:spcPts val="5462"/>
              </a:lnSpc>
            </a:pPr>
            <a:r>
              <a:rPr lang="en-US" sz="2943">
                <a:solidFill>
                  <a:srgbClr val="222222"/>
                </a:solidFill>
                <a:latin typeface="Arial"/>
                <a:ea typeface="Arial"/>
                <a:cs typeface="Arial"/>
                <a:sym typeface="Arial"/>
              </a:rPr>
              <a:t> </a:t>
            </a:r>
          </a:p>
        </p:txBody>
      </p:sp>
      <p:sp>
        <p:nvSpPr>
          <p:cNvPr id="7" name="TextBox 7"/>
          <p:cNvSpPr txBox="1"/>
          <p:nvPr/>
        </p:nvSpPr>
        <p:spPr>
          <a:xfrm>
            <a:off x="2159256" y="2272857"/>
            <a:ext cx="8030837" cy="451406"/>
          </a:xfrm>
          <a:prstGeom prst="rect">
            <a:avLst/>
          </a:prstGeom>
        </p:spPr>
        <p:txBody>
          <a:bodyPr lIns="0" tIns="0" rIns="0" bIns="0" rtlCol="0" anchor="t">
            <a:spAutoFit/>
          </a:bodyPr>
          <a:lstStyle/>
          <a:p>
            <a:pPr>
              <a:lnSpc>
                <a:spcPts val="3814"/>
              </a:lnSpc>
            </a:pPr>
            <a:r>
              <a:rPr lang="en-US" sz="2943">
                <a:solidFill>
                  <a:srgbClr val="222222"/>
                </a:solidFill>
                <a:latin typeface="Arial"/>
                <a:ea typeface="Arial"/>
                <a:cs typeface="Arial"/>
                <a:sym typeface="Arial"/>
              </a:rPr>
              <a:t>Embedding a fullform in your Power Pagessite</a:t>
            </a:r>
          </a:p>
        </p:txBody>
      </p:sp>
      <p:sp>
        <p:nvSpPr>
          <p:cNvPr id="8" name="TextBox 8"/>
          <p:cNvSpPr txBox="1"/>
          <p:nvPr/>
        </p:nvSpPr>
        <p:spPr>
          <a:xfrm>
            <a:off x="1940685" y="2762291"/>
            <a:ext cx="8476835" cy="2887970"/>
          </a:xfrm>
          <a:prstGeom prst="rect">
            <a:avLst/>
          </a:prstGeom>
        </p:spPr>
        <p:txBody>
          <a:bodyPr lIns="0" tIns="0" rIns="0" bIns="0" rtlCol="0" anchor="t">
            <a:spAutoFit/>
          </a:bodyPr>
          <a:lstStyle/>
          <a:p>
            <a:pPr algn="ctr">
              <a:lnSpc>
                <a:spcPts val="3814"/>
              </a:lnSpc>
            </a:pPr>
            <a:r>
              <a:rPr lang="en-US" sz="2943">
                <a:solidFill>
                  <a:srgbClr val="222222"/>
                </a:solidFill>
                <a:latin typeface="Arial"/>
                <a:ea typeface="Arial"/>
                <a:cs typeface="Arial"/>
                <a:sym typeface="Arial"/>
              </a:rPr>
              <a:t>does come with limitations however. Your PCF will be tied to whatever form it's on, and will always reflect the context of the form around it. A PCF embedded in a form cannot be separated from the form. But you can use the PCF on its own in a Power Pages site.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49329" y="1912003"/>
            <a:ext cx="8663167"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EMBEDDING WITH LIQUID TAGGING</a:t>
            </a:r>
          </a:p>
        </p:txBody>
      </p:sp>
      <p:sp>
        <p:nvSpPr>
          <p:cNvPr id="6" name="TextBox 6"/>
          <p:cNvSpPr txBox="1"/>
          <p:nvPr/>
        </p:nvSpPr>
        <p:spPr>
          <a:xfrm>
            <a:off x="3238519" y="2593214"/>
            <a:ext cx="105914" cy="614912"/>
          </a:xfrm>
          <a:prstGeom prst="rect">
            <a:avLst/>
          </a:prstGeom>
        </p:spPr>
        <p:txBody>
          <a:bodyPr lIns="0" tIns="0" rIns="0" bIns="0" rtlCol="0" anchor="t">
            <a:spAutoFit/>
          </a:bodyPr>
          <a:lstStyle/>
          <a:p>
            <a:pPr>
              <a:lnSpc>
                <a:spcPts val="5539"/>
              </a:lnSpc>
            </a:pPr>
            <a:r>
              <a:rPr lang="en-US" sz="2943">
                <a:solidFill>
                  <a:srgbClr val="222222"/>
                </a:solidFill>
                <a:latin typeface="Arial"/>
                <a:ea typeface="Arial"/>
                <a:cs typeface="Arial"/>
                <a:sym typeface="Arial"/>
              </a:rPr>
              <a:t> </a:t>
            </a:r>
          </a:p>
        </p:txBody>
      </p:sp>
      <p:sp>
        <p:nvSpPr>
          <p:cNvPr id="7" name="TextBox 7"/>
          <p:cNvSpPr txBox="1"/>
          <p:nvPr/>
        </p:nvSpPr>
        <p:spPr>
          <a:xfrm>
            <a:off x="2304146" y="2753392"/>
            <a:ext cx="7735237" cy="451406"/>
          </a:xfrm>
          <a:prstGeom prst="rect">
            <a:avLst/>
          </a:prstGeom>
        </p:spPr>
        <p:txBody>
          <a:bodyPr lIns="0" tIns="0" rIns="0" bIns="0" rtlCol="0" anchor="t">
            <a:spAutoFit/>
          </a:bodyPr>
          <a:lstStyle/>
          <a:p>
            <a:pPr>
              <a:lnSpc>
                <a:spcPts val="3840"/>
              </a:lnSpc>
            </a:pPr>
            <a:r>
              <a:rPr lang="en-US" sz="2943" dirty="0">
                <a:solidFill>
                  <a:srgbClr val="222222"/>
                </a:solidFill>
                <a:latin typeface="Arial"/>
                <a:ea typeface="Arial"/>
                <a:cs typeface="Arial"/>
                <a:sym typeface="Arial"/>
              </a:rPr>
              <a:t>PCFs can be used on an individual basis on a</a:t>
            </a:r>
          </a:p>
        </p:txBody>
      </p:sp>
      <p:sp>
        <p:nvSpPr>
          <p:cNvPr id="8" name="TextBox 8"/>
          <p:cNvSpPr txBox="1"/>
          <p:nvPr/>
        </p:nvSpPr>
        <p:spPr>
          <a:xfrm>
            <a:off x="1826530" y="3233927"/>
            <a:ext cx="8709708" cy="1913344"/>
          </a:xfrm>
          <a:prstGeom prst="rect">
            <a:avLst/>
          </a:prstGeom>
        </p:spPr>
        <p:txBody>
          <a:bodyPr lIns="0" tIns="0" rIns="0" bIns="0" rtlCol="0" anchor="t">
            <a:spAutoFit/>
          </a:bodyPr>
          <a:lstStyle/>
          <a:p>
            <a:pPr algn="ctr">
              <a:lnSpc>
                <a:spcPts val="3840"/>
              </a:lnSpc>
            </a:pPr>
            <a:r>
              <a:rPr lang="en-US" sz="2943" dirty="0">
                <a:solidFill>
                  <a:srgbClr val="222222"/>
                </a:solidFill>
                <a:latin typeface="Arial"/>
                <a:ea typeface="Arial"/>
                <a:cs typeface="Arial"/>
                <a:sym typeface="Arial"/>
              </a:rPr>
              <a:t>Power Pages site through Liquid tags. The </a:t>
            </a:r>
            <a:r>
              <a:rPr lang="en-US" sz="2943" dirty="0" err="1">
                <a:solidFill>
                  <a:srgbClr val="222222"/>
                </a:solidFill>
                <a:latin typeface="Arial"/>
                <a:ea typeface="Arial"/>
                <a:cs typeface="Arial"/>
                <a:sym typeface="Arial"/>
              </a:rPr>
              <a:t>codecomponent</a:t>
            </a:r>
            <a:r>
              <a:rPr lang="en-US" sz="2943" dirty="0">
                <a:solidFill>
                  <a:srgbClr val="222222"/>
                </a:solidFill>
                <a:latin typeface="Arial"/>
                <a:ea typeface="Arial"/>
                <a:cs typeface="Arial"/>
                <a:sym typeface="Arial"/>
              </a:rPr>
              <a:t> Liquid tag works with PCFs to bring PCFs in to a page without needing the PCF to be embedded on a form.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652169" y="2438269"/>
            <a:ext cx="6887663" cy="2820916"/>
          </a:xfrm>
          <a:custGeom>
            <a:avLst/>
            <a:gdLst/>
            <a:ahLst/>
            <a:cxnLst/>
            <a:rect l="l" t="t" r="r" b="b"/>
            <a:pathLst>
              <a:path w="7372350" h="3019425">
                <a:moveTo>
                  <a:pt x="0" y="0"/>
                </a:moveTo>
                <a:lnTo>
                  <a:pt x="7372350" y="0"/>
                </a:lnTo>
                <a:lnTo>
                  <a:pt x="7372350" y="3019425"/>
                </a:lnTo>
                <a:lnTo>
                  <a:pt x="0" y="30194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470581" y="1293991"/>
            <a:ext cx="7395712"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To do this, you'll need the name of the PCF component, seen here in the Name column: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933595" y="3007791"/>
            <a:ext cx="4333710" cy="1690770"/>
          </a:xfrm>
          <a:custGeom>
            <a:avLst/>
            <a:gdLst/>
            <a:ahLst/>
            <a:cxnLst/>
            <a:rect l="l" t="t" r="r" b="b"/>
            <a:pathLst>
              <a:path w="4638675" h="1809750">
                <a:moveTo>
                  <a:pt x="0" y="0"/>
                </a:moveTo>
                <a:lnTo>
                  <a:pt x="4638675" y="0"/>
                </a:lnTo>
                <a:lnTo>
                  <a:pt x="4638675" y="1809750"/>
                </a:lnTo>
                <a:lnTo>
                  <a:pt x="0" y="18097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507982" y="1872412"/>
            <a:ext cx="7319387" cy="938719"/>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Then we'll embed it right below the form we embedded in the last example: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7118" y="920242"/>
            <a:ext cx="8137124" cy="938719"/>
          </a:xfrm>
          <a:prstGeom prst="rect">
            <a:avLst/>
          </a:prstGeom>
        </p:spPr>
        <p:txBody>
          <a:bodyPr lIns="0" tIns="0" rIns="0" bIns="0" rtlCol="0" anchor="t">
            <a:spAutoFit/>
          </a:bodyPr>
          <a:lstStyle/>
          <a:p>
            <a:pPr algn="ctr">
              <a:lnSpc>
                <a:spcPts val="3808"/>
              </a:lnSpc>
            </a:pPr>
            <a:r>
              <a:rPr lang="en-US" sz="2943">
                <a:solidFill>
                  <a:srgbClr val="222222"/>
                </a:solidFill>
                <a:latin typeface="Arial"/>
                <a:ea typeface="Arial"/>
                <a:cs typeface="Arial"/>
                <a:sym typeface="Arial"/>
              </a:rPr>
              <a:t>The code that embeds the PCF directly in Liquid will look something like this:</a:t>
            </a:r>
          </a:p>
        </p:txBody>
      </p:sp>
      <p:sp>
        <p:nvSpPr>
          <p:cNvPr id="6" name="TextBox 6"/>
          <p:cNvSpPr txBox="1"/>
          <p:nvPr/>
        </p:nvSpPr>
        <p:spPr>
          <a:xfrm>
            <a:off x="4246547" y="1873588"/>
            <a:ext cx="209602" cy="462563"/>
          </a:xfrm>
          <a:prstGeom prst="rect">
            <a:avLst/>
          </a:prstGeom>
        </p:spPr>
        <p:txBody>
          <a:bodyPr lIns="0" tIns="0" rIns="0" bIns="0" rtlCol="0" anchor="t">
            <a:spAutoFit/>
          </a:bodyPr>
          <a:lstStyle/>
          <a:p>
            <a:pPr>
              <a:lnSpc>
                <a:spcPts val="3808"/>
              </a:lnSpc>
            </a:pPr>
            <a:r>
              <a:rPr lang="en-US" sz="2943">
                <a:solidFill>
                  <a:srgbClr val="222222"/>
                </a:solidFill>
                <a:latin typeface="Consolas"/>
                <a:ea typeface="Consolas"/>
                <a:cs typeface="Consolas"/>
                <a:sym typeface="Consolas"/>
              </a:rPr>
              <a:t> </a:t>
            </a:r>
          </a:p>
        </p:txBody>
      </p:sp>
      <p:sp>
        <p:nvSpPr>
          <p:cNvPr id="7" name="TextBox 7"/>
          <p:cNvSpPr txBox="1"/>
          <p:nvPr/>
        </p:nvSpPr>
        <p:spPr>
          <a:xfrm>
            <a:off x="1857809" y="3038153"/>
            <a:ext cx="8645672" cy="1924501"/>
          </a:xfrm>
          <a:prstGeom prst="rect">
            <a:avLst/>
          </a:prstGeom>
        </p:spPr>
        <p:txBody>
          <a:bodyPr lIns="0" tIns="0" rIns="0" bIns="0" rtlCol="0" anchor="t">
            <a:spAutoFit/>
          </a:bodyPr>
          <a:lstStyle/>
          <a:p>
            <a:pPr algn="ctr">
              <a:lnSpc>
                <a:spcPts val="3819"/>
              </a:lnSpc>
            </a:pPr>
            <a:r>
              <a:rPr lang="en-US" sz="2943" dirty="0">
                <a:solidFill>
                  <a:srgbClr val="222222"/>
                </a:solidFill>
                <a:latin typeface="Arial"/>
                <a:ea typeface="Arial"/>
                <a:cs typeface="Arial"/>
                <a:sym typeface="Arial"/>
              </a:rPr>
              <a:t>And if you need to provide a value to a property in your PCF, those are key/value pairs separated by a colon, like this:</a:t>
            </a:r>
          </a:p>
          <a:p>
            <a:pPr algn="ctr">
              <a:lnSpc>
                <a:spcPts val="3808"/>
              </a:lnSpc>
            </a:pPr>
            <a:r>
              <a:rPr lang="en-US" sz="2943" dirty="0">
                <a:solidFill>
                  <a:srgbClr val="222222"/>
                </a:solidFill>
                <a:latin typeface="Consolas"/>
                <a:ea typeface="Consolas"/>
                <a:cs typeface="Consolas"/>
                <a:sym typeface="Consolas"/>
              </a:rPr>
              <a:t>{%</a:t>
            </a:r>
            <a:r>
              <a:rPr lang="en-US" sz="2943" dirty="0" err="1">
                <a:solidFill>
                  <a:srgbClr val="222222"/>
                </a:solidFill>
                <a:latin typeface="Consolas"/>
                <a:ea typeface="Consolas"/>
                <a:cs typeface="Consolas"/>
                <a:sym typeface="Consolas"/>
              </a:rPr>
              <a:t>codecomponent</a:t>
            </a:r>
            <a:r>
              <a:rPr lang="en-US" sz="2943" dirty="0">
                <a:solidFill>
                  <a:srgbClr val="222222"/>
                </a:solidFill>
                <a:latin typeface="Consolas"/>
                <a:ea typeface="Consolas"/>
                <a:cs typeface="Consolas"/>
                <a:sym typeface="Consolas"/>
              </a:rPr>
              <a:t> name:</a:t>
            </a:r>
          </a:p>
        </p:txBody>
      </p:sp>
      <p:sp>
        <p:nvSpPr>
          <p:cNvPr id="8" name="TextBox 8"/>
          <p:cNvSpPr txBox="1"/>
          <p:nvPr/>
        </p:nvSpPr>
        <p:spPr>
          <a:xfrm>
            <a:off x="4246547" y="4480933"/>
            <a:ext cx="209602" cy="462563"/>
          </a:xfrm>
          <a:prstGeom prst="rect">
            <a:avLst/>
          </a:prstGeom>
        </p:spPr>
        <p:txBody>
          <a:bodyPr lIns="0" tIns="0" rIns="0" bIns="0" rtlCol="0" anchor="t">
            <a:spAutoFit/>
          </a:bodyPr>
          <a:lstStyle/>
          <a:p>
            <a:pPr>
              <a:lnSpc>
                <a:spcPts val="3819"/>
              </a:lnSpc>
            </a:pPr>
            <a:r>
              <a:rPr lang="en-US" sz="2943">
                <a:solidFill>
                  <a:srgbClr val="222222"/>
                </a:solidFill>
                <a:latin typeface="Consolas"/>
                <a:ea typeface="Consolas"/>
                <a:cs typeface="Consolas"/>
                <a:sym typeface="Consolas"/>
              </a:rPr>
              <a:t> </a:t>
            </a:r>
          </a:p>
        </p:txBody>
      </p:sp>
      <p:sp>
        <p:nvSpPr>
          <p:cNvPr id="9" name="TextBox 9"/>
          <p:cNvSpPr txBox="1"/>
          <p:nvPr/>
        </p:nvSpPr>
        <p:spPr>
          <a:xfrm>
            <a:off x="3835566" y="1864689"/>
            <a:ext cx="4611174" cy="472181"/>
          </a:xfrm>
          <a:prstGeom prst="rect">
            <a:avLst/>
          </a:prstGeom>
        </p:spPr>
        <p:txBody>
          <a:bodyPr lIns="0" tIns="0" rIns="0" bIns="0" rtlCol="0" anchor="t">
            <a:spAutoFit/>
          </a:bodyPr>
          <a:lstStyle/>
          <a:p>
            <a:pPr>
              <a:lnSpc>
                <a:spcPts val="3855"/>
              </a:lnSpc>
            </a:pPr>
            <a:r>
              <a:rPr lang="en-US" sz="2943" dirty="0">
                <a:solidFill>
                  <a:srgbClr val="222222"/>
                </a:solidFill>
                <a:latin typeface="Consolas"/>
                <a:ea typeface="Consolas"/>
                <a:cs typeface="Consolas"/>
                <a:sym typeface="Consolas"/>
              </a:rPr>
              <a:t>{%</a:t>
            </a:r>
            <a:r>
              <a:rPr lang="en-US" sz="2943" dirty="0">
                <a:solidFill>
                  <a:srgbClr val="000000"/>
                </a:solidFill>
                <a:latin typeface="Consolas"/>
                <a:ea typeface="Consolas"/>
                <a:cs typeface="Consolas"/>
                <a:sym typeface="Consolas"/>
              </a:rPr>
              <a:t> </a:t>
            </a:r>
            <a:r>
              <a:rPr lang="en-US" sz="2943" dirty="0" err="1">
                <a:solidFill>
                  <a:srgbClr val="222222"/>
                </a:solidFill>
                <a:latin typeface="Consolas"/>
                <a:ea typeface="Consolas"/>
                <a:cs typeface="Consolas"/>
                <a:sym typeface="Consolas"/>
              </a:rPr>
              <a:t>codecomponent</a:t>
            </a:r>
            <a:r>
              <a:rPr lang="en-US" sz="2943" dirty="0">
                <a:solidFill>
                  <a:srgbClr val="000000"/>
                </a:solidFill>
                <a:latin typeface="Consolas"/>
                <a:ea typeface="Consolas"/>
                <a:cs typeface="Consolas"/>
                <a:sym typeface="Consolas"/>
              </a:rPr>
              <a:t> </a:t>
            </a:r>
            <a:r>
              <a:rPr lang="en-US" sz="2943" dirty="0">
                <a:solidFill>
                  <a:srgbClr val="222222"/>
                </a:solidFill>
                <a:latin typeface="Consolas"/>
                <a:ea typeface="Consolas"/>
                <a:cs typeface="Consolas"/>
                <a:sym typeface="Consolas"/>
              </a:rPr>
              <a:t>name:</a:t>
            </a:r>
          </a:p>
        </p:txBody>
      </p:sp>
      <p:sp>
        <p:nvSpPr>
          <p:cNvPr id="10" name="TextBox 10"/>
          <p:cNvSpPr txBox="1"/>
          <p:nvPr/>
        </p:nvSpPr>
        <p:spPr>
          <a:xfrm>
            <a:off x="2705420" y="2354122"/>
            <a:ext cx="6916762" cy="472181"/>
          </a:xfrm>
          <a:prstGeom prst="rect">
            <a:avLst/>
          </a:prstGeom>
        </p:spPr>
        <p:txBody>
          <a:bodyPr lIns="0" tIns="0" rIns="0" bIns="0" rtlCol="0" anchor="t">
            <a:spAutoFit/>
          </a:bodyPr>
          <a:lstStyle/>
          <a:p>
            <a:pPr algn="ctr">
              <a:lnSpc>
                <a:spcPts val="3855"/>
              </a:lnSpc>
            </a:pPr>
            <a:r>
              <a:rPr lang="en-US" sz="2943" dirty="0" err="1">
                <a:solidFill>
                  <a:srgbClr val="222222"/>
                </a:solidFill>
                <a:latin typeface="Consolas"/>
                <a:ea typeface="Consolas"/>
                <a:cs typeface="Consolas"/>
                <a:sym typeface="Consolas"/>
              </a:rPr>
              <a:t>dev_examples.powerPagesVirtual</a:t>
            </a:r>
            <a:r>
              <a:rPr lang="en-US" sz="2943" dirty="0">
                <a:solidFill>
                  <a:srgbClr val="222222"/>
                </a:solidFill>
                <a:latin typeface="Consolas"/>
                <a:ea typeface="Consolas"/>
                <a:cs typeface="Consolas"/>
                <a:sym typeface="Consolas"/>
              </a:rPr>
              <a:t> %}</a:t>
            </a:r>
          </a:p>
        </p:txBody>
      </p:sp>
      <p:sp>
        <p:nvSpPr>
          <p:cNvPr id="11" name="TextBox 11"/>
          <p:cNvSpPr txBox="1"/>
          <p:nvPr/>
        </p:nvSpPr>
        <p:spPr>
          <a:xfrm>
            <a:off x="2705420" y="4970366"/>
            <a:ext cx="6916762" cy="949875"/>
          </a:xfrm>
          <a:prstGeom prst="rect">
            <a:avLst/>
          </a:prstGeom>
        </p:spPr>
        <p:txBody>
          <a:bodyPr lIns="0" tIns="0" rIns="0" bIns="0" rtlCol="0" anchor="t">
            <a:spAutoFit/>
          </a:bodyPr>
          <a:lstStyle/>
          <a:p>
            <a:pPr algn="ctr">
              <a:lnSpc>
                <a:spcPts val="3808"/>
              </a:lnSpc>
            </a:pPr>
            <a:r>
              <a:rPr lang="en-US" sz="2943">
                <a:solidFill>
                  <a:srgbClr val="222222"/>
                </a:solidFill>
                <a:latin typeface="Consolas"/>
                <a:ea typeface="Consolas"/>
                <a:cs typeface="Consolas"/>
                <a:sym typeface="Consolas"/>
              </a:rPr>
              <a:t>dev_examples.powerPagesVirtual controlValue:'Here is a value'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1847941" y="493100"/>
            <a:ext cx="8665961" cy="2961708"/>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Save the file in the code editor, then head back to the WYSIWYG editor and hit sync to make sure the changes from the code editor come through. And sure enough, it's there (seen below as the second "Unable to load this code component in studio" marker)!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2954728" y="177976"/>
            <a:ext cx="6291444" cy="4662965"/>
          </a:xfrm>
          <a:custGeom>
            <a:avLst/>
            <a:gdLst/>
            <a:ahLst/>
            <a:cxnLst/>
            <a:rect l="l" t="t" r="r" b="b"/>
            <a:pathLst>
              <a:path w="6734175" h="4991100">
                <a:moveTo>
                  <a:pt x="0" y="0"/>
                </a:moveTo>
                <a:lnTo>
                  <a:pt x="6734175" y="0"/>
                </a:lnTo>
                <a:lnTo>
                  <a:pt x="6734175" y="4991100"/>
                </a:lnTo>
                <a:lnTo>
                  <a:pt x="0" y="49911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841271" y="2998892"/>
            <a:ext cx="2518357" cy="1397110"/>
          </a:xfrm>
          <a:custGeom>
            <a:avLst/>
            <a:gdLst/>
            <a:ahLst/>
            <a:cxnLst/>
            <a:rect l="l" t="t" r="r" b="b"/>
            <a:pathLst>
              <a:path w="2695575" h="1495425">
                <a:moveTo>
                  <a:pt x="0" y="0"/>
                </a:moveTo>
                <a:lnTo>
                  <a:pt x="2695575" y="0"/>
                </a:lnTo>
                <a:lnTo>
                  <a:pt x="2695575" y="1495425"/>
                </a:lnTo>
                <a:lnTo>
                  <a:pt x="0" y="14954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3748394" y="2139375"/>
            <a:ext cx="4788945" cy="480260"/>
          </a:xfrm>
          <a:prstGeom prst="rect">
            <a:avLst/>
          </a:prstGeom>
        </p:spPr>
        <p:txBody>
          <a:bodyPr lIns="0" tIns="0" rIns="0" bIns="0" rtlCol="0" anchor="t">
            <a:spAutoFit/>
          </a:bodyPr>
          <a:lstStyle/>
          <a:p>
            <a:pPr>
              <a:lnSpc>
                <a:spcPts val="4119"/>
              </a:lnSpc>
            </a:pPr>
            <a:r>
              <a:rPr lang="en-US" sz="2943">
                <a:solidFill>
                  <a:srgbClr val="222222"/>
                </a:solidFill>
                <a:latin typeface="Arial"/>
                <a:ea typeface="Arial"/>
                <a:cs typeface="Arial"/>
                <a:sym typeface="Arial"/>
              </a:rPr>
              <a:t>And here it is in the preview: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599757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60071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5997575"/>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5997575"/>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sp>
          <p:nvSpPr>
            <p:cNvPr id="9" name="Freeform 9"/>
            <p:cNvSpPr/>
            <p:nvPr/>
          </p:nvSpPr>
          <p:spPr>
            <a:xfrm>
              <a:off x="997077" y="2892425"/>
              <a:ext cx="123698" cy="123952"/>
            </a:xfrm>
            <a:custGeom>
              <a:avLst/>
              <a:gdLst/>
              <a:ahLst/>
              <a:cxnLst/>
              <a:rect l="l" t="t" r="r" b="b"/>
              <a:pathLst>
                <a:path w="123698" h="123952">
                  <a:moveTo>
                    <a:pt x="123698" y="61976"/>
                  </a:moveTo>
                  <a:cubicBezTo>
                    <a:pt x="123698" y="66040"/>
                    <a:pt x="123317" y="70104"/>
                    <a:pt x="122555" y="74041"/>
                  </a:cubicBezTo>
                  <a:cubicBezTo>
                    <a:pt x="121793" y="77978"/>
                    <a:pt x="120650" y="81915"/>
                    <a:pt x="118999" y="85598"/>
                  </a:cubicBezTo>
                  <a:cubicBezTo>
                    <a:pt x="117348" y="89281"/>
                    <a:pt x="115570" y="92964"/>
                    <a:pt x="113284" y="96393"/>
                  </a:cubicBezTo>
                  <a:cubicBezTo>
                    <a:pt x="110998" y="99822"/>
                    <a:pt x="108458" y="102870"/>
                    <a:pt x="105537" y="105791"/>
                  </a:cubicBezTo>
                  <a:cubicBezTo>
                    <a:pt x="102616" y="108712"/>
                    <a:pt x="99568" y="111252"/>
                    <a:pt x="96139" y="113411"/>
                  </a:cubicBezTo>
                  <a:cubicBezTo>
                    <a:pt x="92710" y="115570"/>
                    <a:pt x="89154" y="117602"/>
                    <a:pt x="85471" y="119126"/>
                  </a:cubicBezTo>
                  <a:cubicBezTo>
                    <a:pt x="81788" y="120650"/>
                    <a:pt x="77851" y="121920"/>
                    <a:pt x="73914" y="122682"/>
                  </a:cubicBezTo>
                  <a:cubicBezTo>
                    <a:pt x="69977" y="123444"/>
                    <a:pt x="65913" y="123952"/>
                    <a:pt x="61849" y="123952"/>
                  </a:cubicBezTo>
                  <a:cubicBezTo>
                    <a:pt x="57785" y="123952"/>
                    <a:pt x="53721" y="123571"/>
                    <a:pt x="49784" y="122682"/>
                  </a:cubicBezTo>
                  <a:cubicBezTo>
                    <a:pt x="45847" y="121793"/>
                    <a:pt x="41910" y="120650"/>
                    <a:pt x="38227" y="119126"/>
                  </a:cubicBezTo>
                  <a:cubicBezTo>
                    <a:pt x="34544" y="117602"/>
                    <a:pt x="30861" y="115697"/>
                    <a:pt x="27559" y="113411"/>
                  </a:cubicBezTo>
                  <a:cubicBezTo>
                    <a:pt x="24257" y="111125"/>
                    <a:pt x="21082" y="108585"/>
                    <a:pt x="18161" y="105791"/>
                  </a:cubicBezTo>
                  <a:cubicBezTo>
                    <a:pt x="15240" y="102997"/>
                    <a:pt x="12700" y="99822"/>
                    <a:pt x="10414" y="96393"/>
                  </a:cubicBezTo>
                  <a:cubicBezTo>
                    <a:pt x="8128" y="92964"/>
                    <a:pt x="6223" y="89408"/>
                    <a:pt x="4699" y="85725"/>
                  </a:cubicBezTo>
                  <a:cubicBezTo>
                    <a:pt x="3175" y="82042"/>
                    <a:pt x="2032" y="78105"/>
                    <a:pt x="1143" y="74041"/>
                  </a:cubicBezTo>
                  <a:cubicBezTo>
                    <a:pt x="254" y="69977"/>
                    <a:pt x="0" y="66040"/>
                    <a:pt x="0" y="61976"/>
                  </a:cubicBezTo>
                  <a:cubicBezTo>
                    <a:pt x="0" y="57912"/>
                    <a:pt x="381" y="53848"/>
                    <a:pt x="1143" y="49911"/>
                  </a:cubicBezTo>
                  <a:cubicBezTo>
                    <a:pt x="1905" y="45974"/>
                    <a:pt x="3048" y="42037"/>
                    <a:pt x="4699" y="38227"/>
                  </a:cubicBezTo>
                  <a:cubicBezTo>
                    <a:pt x="6350" y="34417"/>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sp>
          <p:nvSpPr>
            <p:cNvPr id="10" name="Freeform 10"/>
            <p:cNvSpPr/>
            <p:nvPr/>
          </p:nvSpPr>
          <p:spPr>
            <a:xfrm>
              <a:off x="997077" y="44451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7"/>
                    <a:pt x="77851" y="121666"/>
                    <a:pt x="73914" y="122428"/>
                  </a:cubicBezTo>
                  <a:cubicBezTo>
                    <a:pt x="69977" y="123190"/>
                    <a:pt x="65913" y="123698"/>
                    <a:pt x="61849" y="123698"/>
                  </a:cubicBezTo>
                  <a:cubicBezTo>
                    <a:pt x="57785" y="123698"/>
                    <a:pt x="53721" y="123317"/>
                    <a:pt x="49784" y="122428"/>
                  </a:cubicBezTo>
                  <a:cubicBezTo>
                    <a:pt x="45847" y="121539"/>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175"/>
                    <a:pt x="85471" y="4699"/>
                  </a:cubicBezTo>
                  <a:cubicBezTo>
                    <a:pt x="89154" y="6223"/>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sp>
          <p:nvSpPr>
            <p:cNvPr id="11" name="Freeform 11"/>
            <p:cNvSpPr/>
            <p:nvPr/>
          </p:nvSpPr>
          <p:spPr>
            <a:xfrm>
              <a:off x="997077" y="54833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7"/>
                    <a:pt x="77851" y="121666"/>
                    <a:pt x="73914" y="122428"/>
                  </a:cubicBezTo>
                  <a:cubicBezTo>
                    <a:pt x="69977" y="123190"/>
                    <a:pt x="65913" y="123698"/>
                    <a:pt x="61849" y="123698"/>
                  </a:cubicBezTo>
                  <a:cubicBezTo>
                    <a:pt x="57785" y="123698"/>
                    <a:pt x="53721" y="123317"/>
                    <a:pt x="49784" y="122428"/>
                  </a:cubicBezTo>
                  <a:cubicBezTo>
                    <a:pt x="45847" y="121539"/>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grpSp>
      <p:sp>
        <p:nvSpPr>
          <p:cNvPr id="12" name="TextBox 12"/>
          <p:cNvSpPr txBox="1"/>
          <p:nvPr/>
        </p:nvSpPr>
        <p:spPr>
          <a:xfrm>
            <a:off x="2722246" y="1173403"/>
            <a:ext cx="6882377" cy="1143968"/>
          </a:xfrm>
          <a:prstGeom prst="rect">
            <a:avLst/>
          </a:prstGeom>
        </p:spPr>
        <p:txBody>
          <a:bodyPr lIns="0" tIns="0" rIns="0" bIns="0" rtlCol="0" anchor="t">
            <a:spAutoFit/>
          </a:bodyPr>
          <a:lstStyle/>
          <a:p>
            <a:pPr algn="ctr">
              <a:lnSpc>
                <a:spcPts val="4553"/>
              </a:lnSpc>
            </a:pPr>
            <a:r>
              <a:rPr lang="en-US" sz="3825" b="1">
                <a:solidFill>
                  <a:srgbClr val="222222"/>
                </a:solidFill>
                <a:latin typeface="Arial Bold"/>
                <a:ea typeface="Arial Bold"/>
                <a:cs typeface="Arial Bold"/>
                <a:sym typeface="Arial Bold"/>
              </a:rPr>
              <a:t>LIMITATIONS OF LIQUID TAG EMBEDDING</a:t>
            </a:r>
          </a:p>
        </p:txBody>
      </p:sp>
      <p:sp>
        <p:nvSpPr>
          <p:cNvPr id="13" name="TextBox 13"/>
          <p:cNvSpPr txBox="1"/>
          <p:nvPr/>
        </p:nvSpPr>
        <p:spPr>
          <a:xfrm>
            <a:off x="2554282" y="2459732"/>
            <a:ext cx="7733938" cy="2887970"/>
          </a:xfrm>
          <a:prstGeom prst="rect">
            <a:avLst/>
          </a:prstGeom>
        </p:spPr>
        <p:txBody>
          <a:bodyPr lIns="0" tIns="0" rIns="0" bIns="0" rtlCol="0" anchor="t">
            <a:spAutoFit/>
          </a:bodyPr>
          <a:lstStyle/>
          <a:p>
            <a:pPr algn="just">
              <a:lnSpc>
                <a:spcPts val="3784"/>
              </a:lnSpc>
            </a:pPr>
            <a:r>
              <a:rPr lang="en-US" sz="2943" dirty="0">
                <a:solidFill>
                  <a:srgbClr val="222222"/>
                </a:solidFill>
                <a:latin typeface="Arial"/>
                <a:ea typeface="Arial"/>
                <a:cs typeface="Arial"/>
                <a:sym typeface="Arial"/>
              </a:rPr>
              <a:t>Code components embedded through Liquid tagging don't carry record context in the same way a PCF on a model-driven app form would You could provide a record to your PCF as a PCF parameter </a:t>
            </a:r>
          </a:p>
          <a:p>
            <a:pPr algn="just">
              <a:lnSpc>
                <a:spcPts val="3784"/>
              </a:lnSpc>
            </a:pPr>
            <a:r>
              <a:rPr lang="en-US" sz="2943" dirty="0">
                <a:solidFill>
                  <a:srgbClr val="222222"/>
                </a:solidFill>
                <a:latin typeface="Arial"/>
                <a:ea typeface="Arial"/>
                <a:cs typeface="Arial"/>
                <a:sym typeface="Arial"/>
              </a:rPr>
              <a:t>Will not work in Web Templates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31211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363550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7" name="Freeform 7"/>
            <p:cNvSpPr/>
            <p:nvPr/>
          </p:nvSpPr>
          <p:spPr>
            <a:xfrm>
              <a:off x="997077" y="415937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8" name="Freeform 8"/>
            <p:cNvSpPr/>
            <p:nvPr/>
          </p:nvSpPr>
          <p:spPr>
            <a:xfrm>
              <a:off x="997077" y="519760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9" name="TextBox 9"/>
          <p:cNvSpPr txBox="1"/>
          <p:nvPr/>
        </p:nvSpPr>
        <p:spPr>
          <a:xfrm>
            <a:off x="3039960" y="1745445"/>
            <a:ext cx="6234171"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CHARLES CHANNON</a:t>
            </a:r>
          </a:p>
        </p:txBody>
      </p:sp>
      <p:sp>
        <p:nvSpPr>
          <p:cNvPr id="10" name="TextBox 10"/>
          <p:cNvSpPr txBox="1"/>
          <p:nvPr/>
        </p:nvSpPr>
        <p:spPr>
          <a:xfrm>
            <a:off x="2554282" y="2664405"/>
            <a:ext cx="6992704" cy="2400657"/>
          </a:xfrm>
          <a:prstGeom prst="rect">
            <a:avLst/>
          </a:prstGeom>
        </p:spPr>
        <p:txBody>
          <a:bodyPr lIns="0" tIns="0" rIns="0" bIns="0" rtlCol="0" anchor="t">
            <a:spAutoFit/>
          </a:bodyPr>
          <a:lstStyle/>
          <a:p>
            <a:pPr>
              <a:lnSpc>
                <a:spcPts val="3840"/>
              </a:lnSpc>
            </a:pPr>
            <a:r>
              <a:rPr lang="en-US" sz="2943" dirty="0">
                <a:solidFill>
                  <a:srgbClr val="222222"/>
                </a:solidFill>
                <a:latin typeface="Arial"/>
                <a:ea typeface="Arial"/>
                <a:cs typeface="Arial"/>
                <a:sym typeface="Arial"/>
              </a:rPr>
              <a:t>Dev, architect, small biz owner </a:t>
            </a:r>
          </a:p>
          <a:p>
            <a:pPr>
              <a:lnSpc>
                <a:spcPts val="3840"/>
              </a:lnSpc>
            </a:pPr>
            <a:r>
              <a:rPr lang="en-US" sz="2943" dirty="0" err="1">
                <a:solidFill>
                  <a:srgbClr val="222222"/>
                </a:solidFill>
                <a:latin typeface="Arial"/>
                <a:ea typeface="Arial"/>
                <a:cs typeface="Arial"/>
                <a:sym typeface="Arial"/>
              </a:rPr>
              <a:t>PPlat</a:t>
            </a:r>
            <a:r>
              <a:rPr lang="en-US" sz="2943" dirty="0">
                <a:solidFill>
                  <a:srgbClr val="222222"/>
                </a:solidFill>
                <a:latin typeface="Arial"/>
                <a:ea typeface="Arial"/>
                <a:cs typeface="Arial"/>
                <a:sym typeface="Arial"/>
              </a:rPr>
              <a:t> since CRM 4.0 (Dev since 2011) 10x Super User recognition (Power Apps, Power Pages, Power Automate) </a:t>
            </a:r>
          </a:p>
          <a:p>
            <a:pPr>
              <a:lnSpc>
                <a:spcPts val="3840"/>
              </a:lnSpc>
            </a:pPr>
            <a:r>
              <a:rPr lang="en-US" sz="2943" dirty="0">
                <a:solidFill>
                  <a:srgbClr val="222222"/>
                </a:solidFill>
                <a:latin typeface="Arial"/>
                <a:ea typeface="Arial"/>
                <a:cs typeface="Arial"/>
                <a:sym typeface="Arial"/>
              </a:rPr>
              <a:t>MVP (Power Apps and Power Pages)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410790" y="383930"/>
            <a:ext cx="5477792"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UI FRAMEWORK CONSIDERATIONS</a:t>
            </a:r>
          </a:p>
        </p:txBody>
      </p:sp>
      <p:sp>
        <p:nvSpPr>
          <p:cNvPr id="14" name="TextBox 14"/>
          <p:cNvSpPr txBox="1"/>
          <p:nvPr/>
        </p:nvSpPr>
        <p:spPr>
          <a:xfrm>
            <a:off x="4691993" y="1707331"/>
            <a:ext cx="137691" cy="832985"/>
          </a:xfrm>
          <a:prstGeom prst="rect">
            <a:avLst/>
          </a:prstGeom>
        </p:spPr>
        <p:txBody>
          <a:bodyPr lIns="0" tIns="0" rIns="0" bIns="0" rtlCol="0" anchor="t">
            <a:spAutoFit/>
          </a:bodyPr>
          <a:lstStyle/>
          <a:p>
            <a:pPr>
              <a:lnSpc>
                <a:spcPts val="7541"/>
              </a:lnSpc>
            </a:pPr>
            <a:r>
              <a:rPr lang="en-US" sz="3825" b="1">
                <a:solidFill>
                  <a:srgbClr val="222222"/>
                </a:solidFill>
                <a:latin typeface="Arial Bold"/>
                <a:ea typeface="Arial Bold"/>
                <a:cs typeface="Arial Bold"/>
                <a:sym typeface="Arial Bold"/>
              </a:rPr>
              <a:t> </a:t>
            </a:r>
          </a:p>
        </p:txBody>
      </p:sp>
      <p:sp>
        <p:nvSpPr>
          <p:cNvPr id="15" name="TextBox 15"/>
          <p:cNvSpPr txBox="1"/>
          <p:nvPr/>
        </p:nvSpPr>
        <p:spPr>
          <a:xfrm>
            <a:off x="2775782" y="1805217"/>
            <a:ext cx="6773242" cy="736805"/>
          </a:xfrm>
          <a:prstGeom prst="rect">
            <a:avLst/>
          </a:prstGeom>
        </p:spPr>
        <p:txBody>
          <a:bodyPr lIns="0" tIns="0" rIns="0" bIns="0" rtlCol="0" anchor="t">
            <a:spAutoFit/>
          </a:bodyPr>
          <a:lstStyle/>
          <a:p>
            <a:pPr>
              <a:lnSpc>
                <a:spcPts val="6504"/>
              </a:lnSpc>
            </a:pPr>
            <a:r>
              <a:rPr lang="en-US" sz="3825" b="1">
                <a:solidFill>
                  <a:srgbClr val="222222"/>
                </a:solidFill>
                <a:latin typeface="Arial Bold"/>
                <a:ea typeface="Arial Bold"/>
                <a:cs typeface="Arial Bold"/>
                <a:sym typeface="Arial Bold"/>
              </a:rPr>
              <a:t>FLUENT</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UI</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VS.</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BOOTSTRAP</a:t>
            </a:r>
          </a:p>
        </p:txBody>
      </p:sp>
      <p:graphicFrame>
        <p:nvGraphicFramePr>
          <p:cNvPr id="21" name="Table 20">
            <a:extLst>
              <a:ext uri="{FF2B5EF4-FFF2-40B4-BE49-F238E27FC236}">
                <a16:creationId xmlns:a16="http://schemas.microsoft.com/office/drawing/2014/main" id="{AEC0544F-F6A8-1436-58E2-DB25421859EF}"/>
              </a:ext>
            </a:extLst>
          </p:cNvPr>
          <p:cNvGraphicFramePr>
            <a:graphicFrameLocks noGrp="1"/>
          </p:cNvGraphicFramePr>
          <p:nvPr>
            <p:extLst>
              <p:ext uri="{D42A27DB-BD31-4B8C-83A1-F6EECF244321}">
                <p14:modId xmlns:p14="http://schemas.microsoft.com/office/powerpoint/2010/main" val="802946984"/>
              </p:ext>
            </p:extLst>
          </p:nvPr>
        </p:nvGraphicFramePr>
        <p:xfrm>
          <a:off x="2098403" y="2546703"/>
          <a:ext cx="8128000" cy="411403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24562102"/>
                    </a:ext>
                  </a:extLst>
                </a:gridCol>
                <a:gridCol w="4064000">
                  <a:extLst>
                    <a:ext uri="{9D8B030D-6E8A-4147-A177-3AD203B41FA5}">
                      <a16:colId xmlns:a16="http://schemas.microsoft.com/office/drawing/2014/main" val="206684662"/>
                    </a:ext>
                  </a:extLst>
                </a:gridCol>
              </a:tblGrid>
              <a:tr h="370840">
                <a:tc>
                  <a:txBody>
                    <a:bodyPr/>
                    <a:lstStyle/>
                    <a:p>
                      <a:r>
                        <a:rPr lang="en-US" dirty="0"/>
                        <a:t>Fluent UI</a:t>
                      </a:r>
                    </a:p>
                  </a:txBody>
                  <a:tcPr/>
                </a:tc>
                <a:tc>
                  <a:txBody>
                    <a:bodyPr/>
                    <a:lstStyle/>
                    <a:p>
                      <a:r>
                        <a:rPr lang="en-US" dirty="0"/>
                        <a:t>Bootstrap</a:t>
                      </a:r>
                    </a:p>
                  </a:txBody>
                  <a:tcPr/>
                </a:tc>
                <a:extLst>
                  <a:ext uri="{0D108BD9-81ED-4DB2-BD59-A6C34878D82A}">
                    <a16:rowId xmlns:a16="http://schemas.microsoft.com/office/drawing/2014/main" val="1161292314"/>
                  </a:ext>
                </a:extLst>
              </a:tr>
              <a:tr h="370840">
                <a:tc>
                  <a:txBody>
                    <a:bodyPr/>
                    <a:lstStyle/>
                    <a:p>
                      <a:r>
                        <a:rPr lang="en-US" sz="1800" dirty="0">
                          <a:solidFill>
                            <a:srgbClr val="222222"/>
                          </a:solidFill>
                          <a:latin typeface="Arial"/>
                          <a:ea typeface="Arial"/>
                          <a:cs typeface="Arial"/>
                          <a:sym typeface="Arial"/>
                        </a:rPr>
                        <a:t>Built by Microsoft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222"/>
                          </a:solidFill>
                          <a:latin typeface="Arial"/>
                          <a:ea typeface="Arial"/>
                          <a:cs typeface="Arial"/>
                          <a:sym typeface="Arial"/>
                        </a:rPr>
                        <a:t>Built by Twitter</a:t>
                      </a:r>
                    </a:p>
                    <a:p>
                      <a:endParaRPr lang="en-US" dirty="0"/>
                    </a:p>
                  </a:txBody>
                  <a:tcPr/>
                </a:tc>
                <a:extLst>
                  <a:ext uri="{0D108BD9-81ED-4DB2-BD59-A6C34878D82A}">
                    <a16:rowId xmlns:a16="http://schemas.microsoft.com/office/drawing/2014/main" val="1611063679"/>
                  </a:ext>
                </a:extLst>
              </a:tr>
              <a:tr h="370840">
                <a:tc>
                  <a:txBody>
                    <a:bodyPr/>
                    <a:lstStyle/>
                    <a:p>
                      <a:pPr>
                        <a:lnSpc>
                          <a:spcPts val="5044"/>
                        </a:lnSpc>
                      </a:pPr>
                      <a:r>
                        <a:rPr lang="en-US" sz="1800" dirty="0">
                          <a:solidFill>
                            <a:srgbClr val="222222"/>
                          </a:solidFill>
                          <a:latin typeface="Arial"/>
                          <a:ea typeface="Arial"/>
                          <a:cs typeface="Arial"/>
                          <a:sym typeface="Arial"/>
                        </a:rPr>
                        <a:t>Adopts similar design</a:t>
                      </a:r>
                    </a:p>
                    <a:p>
                      <a:pPr>
                        <a:lnSpc>
                          <a:spcPts val="2663"/>
                        </a:lnSpc>
                      </a:pPr>
                      <a:r>
                        <a:rPr lang="en-US" sz="1800" dirty="0">
                          <a:solidFill>
                            <a:srgbClr val="222222"/>
                          </a:solidFill>
                          <a:latin typeface="Arial"/>
                          <a:ea typeface="Arial"/>
                          <a:cs typeface="Arial"/>
                          <a:sym typeface="Arial"/>
                        </a:rPr>
                        <a:t>language to what already exists in Power Apps </a:t>
                      </a:r>
                      <a:endParaRPr lang="en-US" dirty="0"/>
                    </a:p>
                  </a:txBody>
                  <a:tcPr/>
                </a:tc>
                <a:tc>
                  <a:txBody>
                    <a:bodyPr/>
                    <a:lstStyle/>
                    <a:p>
                      <a:r>
                        <a:rPr lang="en-US" sz="1800" dirty="0">
                          <a:solidFill>
                            <a:srgbClr val="222222"/>
                          </a:solidFill>
                          <a:latin typeface="Arial"/>
                          <a:ea typeface="Arial"/>
                          <a:cs typeface="Arial"/>
                          <a:sym typeface="Arial"/>
                        </a:rPr>
                        <a:t>Platform-agnostic</a:t>
                      </a:r>
                      <a:endParaRPr lang="en-US" dirty="0"/>
                    </a:p>
                  </a:txBody>
                  <a:tcPr/>
                </a:tc>
                <a:extLst>
                  <a:ext uri="{0D108BD9-81ED-4DB2-BD59-A6C34878D82A}">
                    <a16:rowId xmlns:a16="http://schemas.microsoft.com/office/drawing/2014/main" val="108741881"/>
                  </a:ext>
                </a:extLst>
              </a:tr>
              <a:tr h="370840">
                <a:tc>
                  <a:txBody>
                    <a:bodyPr/>
                    <a:lstStyle/>
                    <a:p>
                      <a:pPr>
                        <a:lnSpc>
                          <a:spcPts val="5044"/>
                        </a:lnSpc>
                      </a:pPr>
                      <a:r>
                        <a:rPr lang="en-US" sz="1800" dirty="0">
                          <a:solidFill>
                            <a:srgbClr val="222222"/>
                          </a:solidFill>
                          <a:latin typeface="Arial"/>
                          <a:ea typeface="Arial"/>
                          <a:cs typeface="Arial"/>
                          <a:sym typeface="Arial"/>
                        </a:rPr>
                        <a:t>Integrated with Microsoft</a:t>
                      </a:r>
                    </a:p>
                    <a:p>
                      <a:pPr>
                        <a:lnSpc>
                          <a:spcPts val="2522"/>
                        </a:lnSpc>
                      </a:pPr>
                      <a:r>
                        <a:rPr lang="en-US" sz="1800" dirty="0">
                          <a:solidFill>
                            <a:srgbClr val="222222"/>
                          </a:solidFill>
                          <a:latin typeface="Arial"/>
                          <a:ea typeface="Arial"/>
                          <a:cs typeface="Arial"/>
                          <a:sym typeface="Arial"/>
                        </a:rPr>
                        <a:t>Ecosystem</a:t>
                      </a:r>
                    </a:p>
                  </a:txBody>
                  <a:tcPr/>
                </a:tc>
                <a:tc>
                  <a:txBody>
                    <a:bodyPr/>
                    <a:lstStyle/>
                    <a:p>
                      <a:pPr>
                        <a:lnSpc>
                          <a:spcPts val="7358"/>
                        </a:lnSpc>
                      </a:pPr>
                      <a:r>
                        <a:rPr lang="en-US" sz="1800" dirty="0">
                          <a:solidFill>
                            <a:srgbClr val="222222"/>
                          </a:solidFill>
                          <a:latin typeface="Arial"/>
                          <a:ea typeface="Arial"/>
                          <a:cs typeface="Arial"/>
                          <a:sym typeface="Arial"/>
                        </a:rPr>
                        <a:t>More broadly usable</a:t>
                      </a:r>
                    </a:p>
                  </a:txBody>
                  <a:tcPr/>
                </a:tc>
                <a:extLst>
                  <a:ext uri="{0D108BD9-81ED-4DB2-BD59-A6C34878D82A}">
                    <a16:rowId xmlns:a16="http://schemas.microsoft.com/office/drawing/2014/main" val="3947021504"/>
                  </a:ext>
                </a:extLst>
              </a:tr>
              <a:tr h="370840">
                <a:tc>
                  <a:txBody>
                    <a:bodyPr/>
                    <a:lstStyle/>
                    <a:p>
                      <a:pPr>
                        <a:lnSpc>
                          <a:spcPts val="2522"/>
                        </a:lnSpc>
                      </a:pPr>
                      <a:r>
                        <a:rPr lang="en-US" sz="1800" dirty="0">
                          <a:solidFill>
                            <a:srgbClr val="222222"/>
                          </a:solidFill>
                          <a:latin typeface="Arial"/>
                          <a:ea typeface="Arial"/>
                          <a:cs typeface="Arial"/>
                          <a:sym typeface="Arial"/>
                        </a:rPr>
                        <a:t>Fluent components have issues in Liquid tagging</a:t>
                      </a:r>
                    </a:p>
                  </a:txBody>
                  <a:tcPr/>
                </a:tc>
                <a:tc>
                  <a:txBody>
                    <a:bodyPr/>
                    <a:lstStyle/>
                    <a:p>
                      <a:r>
                        <a:rPr lang="en-US" sz="1800" dirty="0">
                          <a:solidFill>
                            <a:srgbClr val="222222"/>
                          </a:solidFill>
                          <a:latin typeface="Arial"/>
                          <a:ea typeface="Arial"/>
                          <a:cs typeface="Arial"/>
                          <a:sym typeface="Arial"/>
                        </a:rPr>
                        <a:t>Power Pages uses Bootstrap internally</a:t>
                      </a:r>
                      <a:endParaRPr lang="en-US" dirty="0"/>
                    </a:p>
                  </a:txBody>
                  <a:tcPr/>
                </a:tc>
                <a:extLst>
                  <a:ext uri="{0D108BD9-81ED-4DB2-BD59-A6C34878D82A}">
                    <a16:rowId xmlns:a16="http://schemas.microsoft.com/office/drawing/2014/main" val="26561346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5535377" y="3182073"/>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447639" y="1912003"/>
            <a:ext cx="7442582"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FLUENT UI IMPLEMENTATIONS</a:t>
            </a:r>
          </a:p>
        </p:txBody>
      </p:sp>
      <p:sp>
        <p:nvSpPr>
          <p:cNvPr id="6" name="TextBox 6"/>
          <p:cNvSpPr txBox="1"/>
          <p:nvPr/>
        </p:nvSpPr>
        <p:spPr>
          <a:xfrm>
            <a:off x="6658778" y="2593214"/>
            <a:ext cx="105914" cy="614912"/>
          </a:xfrm>
          <a:prstGeom prst="rect">
            <a:avLst/>
          </a:prstGeom>
        </p:spPr>
        <p:txBody>
          <a:bodyPr lIns="0" tIns="0" rIns="0" bIns="0" rtlCol="0" anchor="t">
            <a:spAutoFit/>
          </a:bodyPr>
          <a:lstStyle/>
          <a:p>
            <a:pPr>
              <a:lnSpc>
                <a:spcPts val="5539"/>
              </a:lnSpc>
            </a:pPr>
            <a:r>
              <a:rPr lang="en-US" sz="2943">
                <a:solidFill>
                  <a:srgbClr val="222222"/>
                </a:solidFill>
                <a:latin typeface="Arial"/>
                <a:ea typeface="Arial"/>
                <a:cs typeface="Arial"/>
                <a:sym typeface="Arial"/>
              </a:rPr>
              <a:t> </a:t>
            </a:r>
          </a:p>
        </p:txBody>
      </p:sp>
      <p:sp>
        <p:nvSpPr>
          <p:cNvPr id="7" name="TextBox 7"/>
          <p:cNvSpPr txBox="1"/>
          <p:nvPr/>
        </p:nvSpPr>
        <p:spPr>
          <a:xfrm>
            <a:off x="2400085" y="2753392"/>
            <a:ext cx="7539490" cy="451406"/>
          </a:xfrm>
          <a:prstGeom prst="rect">
            <a:avLst/>
          </a:prstGeom>
        </p:spPr>
        <p:txBody>
          <a:bodyPr lIns="0" tIns="0" rIns="0" bIns="0" rtlCol="0" anchor="t">
            <a:spAutoFit/>
          </a:bodyPr>
          <a:lstStyle/>
          <a:p>
            <a:pPr>
              <a:lnSpc>
                <a:spcPts val="3840"/>
              </a:lnSpc>
            </a:pPr>
            <a:r>
              <a:rPr lang="en-US" sz="2943">
                <a:solidFill>
                  <a:srgbClr val="222222"/>
                </a:solidFill>
                <a:latin typeface="Arial"/>
                <a:ea typeface="Arial"/>
                <a:cs typeface="Arial"/>
                <a:sym typeface="Arial"/>
              </a:rPr>
              <a:t>Integrating Fluent UI is aseasy as adding --</a:t>
            </a:r>
          </a:p>
        </p:txBody>
      </p:sp>
      <p:sp>
        <p:nvSpPr>
          <p:cNvPr id="8" name="TextBox 8"/>
          <p:cNvSpPr txBox="1"/>
          <p:nvPr/>
        </p:nvSpPr>
        <p:spPr>
          <a:xfrm>
            <a:off x="2346273" y="3181904"/>
            <a:ext cx="7649426" cy="1913344"/>
          </a:xfrm>
          <a:prstGeom prst="rect">
            <a:avLst/>
          </a:prstGeom>
        </p:spPr>
        <p:txBody>
          <a:bodyPr lIns="0" tIns="0" rIns="0" bIns="0" rtlCol="0" anchor="t">
            <a:spAutoFit/>
          </a:bodyPr>
          <a:lstStyle/>
          <a:p>
            <a:pPr algn="ctr">
              <a:lnSpc>
                <a:spcPts val="3840"/>
              </a:lnSpc>
            </a:pPr>
            <a:r>
              <a:rPr lang="en-US" sz="2943">
                <a:solidFill>
                  <a:srgbClr val="222222"/>
                </a:solidFill>
                <a:latin typeface="Consolas"/>
                <a:ea typeface="Consolas"/>
                <a:cs typeface="Consolas"/>
                <a:sym typeface="Consolas"/>
              </a:rPr>
              <a:t>framework react to your pac pcf init</a:t>
            </a:r>
          </a:p>
          <a:p>
            <a:pPr algn="ctr">
              <a:lnSpc>
                <a:spcPts val="3840"/>
              </a:lnSpc>
            </a:pPr>
            <a:r>
              <a:rPr lang="en-US" sz="2943">
                <a:solidFill>
                  <a:srgbClr val="222222"/>
                </a:solidFill>
                <a:latin typeface="Arial"/>
                <a:ea typeface="Arial"/>
                <a:cs typeface="Arial"/>
                <a:sym typeface="Arial"/>
              </a:rPr>
              <a:t>command. Using that parameter ensures that React and Fluent UI are bundled with your component and ready for you to use.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929418" y="459044"/>
            <a:ext cx="8499545" cy="1208023"/>
          </a:xfrm>
          <a:prstGeom prst="rect">
            <a:avLst/>
          </a:prstGeom>
        </p:spPr>
        <p:txBody>
          <a:bodyPr lIns="0" tIns="0" rIns="0" bIns="0" rtlCol="0" anchor="t">
            <a:spAutoFit/>
          </a:bodyPr>
          <a:lstStyle/>
          <a:p>
            <a:pPr algn="ctr">
              <a:lnSpc>
                <a:spcPts val="5044"/>
              </a:lnSpc>
            </a:pPr>
            <a:r>
              <a:rPr lang="en-US" sz="2943" b="1">
                <a:solidFill>
                  <a:srgbClr val="222222"/>
                </a:solidFill>
                <a:latin typeface="Arial Bold"/>
                <a:ea typeface="Arial Bold"/>
                <a:cs typeface="Arial Bold"/>
                <a:sym typeface="Arial Bold"/>
              </a:rPr>
              <a:t>SAMPLE CODE: FLUENT UI IMPLEMENTATION index.ts for Fluent example</a:t>
            </a:r>
          </a:p>
        </p:txBody>
      </p:sp>
      <p:pic>
        <p:nvPicPr>
          <p:cNvPr id="28" name="Picture 27" descr="A screen shot of a computer program&#10;&#10;AI-generated content may be incorrect.">
            <a:extLst>
              <a:ext uri="{FF2B5EF4-FFF2-40B4-BE49-F238E27FC236}">
                <a16:creationId xmlns:a16="http://schemas.microsoft.com/office/drawing/2014/main" id="{945C070E-1FE4-6F05-18E2-7028490C932C}"/>
              </a:ext>
            </a:extLst>
          </p:cNvPr>
          <p:cNvPicPr>
            <a:picLocks noChangeAspect="1"/>
          </p:cNvPicPr>
          <p:nvPr/>
        </p:nvPicPr>
        <p:blipFill>
          <a:blip r:embed="rId2"/>
          <a:stretch>
            <a:fillRect/>
          </a:stretch>
        </p:blipFill>
        <p:spPr>
          <a:xfrm>
            <a:off x="1010565" y="1667065"/>
            <a:ext cx="5085435" cy="3758121"/>
          </a:xfrm>
          <a:prstGeom prst="rect">
            <a:avLst/>
          </a:prstGeom>
        </p:spPr>
      </p:pic>
      <p:pic>
        <p:nvPicPr>
          <p:cNvPr id="30" name="Picture 29" descr="A screen shot of a computer&#10;&#10;AI-generated content may be incorrect.">
            <a:extLst>
              <a:ext uri="{FF2B5EF4-FFF2-40B4-BE49-F238E27FC236}">
                <a16:creationId xmlns:a16="http://schemas.microsoft.com/office/drawing/2014/main" id="{B1616A08-F0FE-DF06-3360-6AC35358BFA7}"/>
              </a:ext>
            </a:extLst>
          </p:cNvPr>
          <p:cNvPicPr>
            <a:picLocks noChangeAspect="1"/>
          </p:cNvPicPr>
          <p:nvPr/>
        </p:nvPicPr>
        <p:blipFill>
          <a:blip r:embed="rId3"/>
          <a:stretch>
            <a:fillRect/>
          </a:stretch>
        </p:blipFill>
        <p:spPr>
          <a:xfrm>
            <a:off x="6096000" y="1667066"/>
            <a:ext cx="5751246" cy="37581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7"/>
          <p:cNvSpPr txBox="1"/>
          <p:nvPr/>
        </p:nvSpPr>
        <p:spPr>
          <a:xfrm>
            <a:off x="3077780" y="957376"/>
            <a:ext cx="6157108"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HelloWorld.tsx for Fluent example</a:t>
            </a:r>
          </a:p>
        </p:txBody>
      </p:sp>
      <p:pic>
        <p:nvPicPr>
          <p:cNvPr id="35" name="Picture 34" descr="A screenshot of a computer program&#10;&#10;AI-generated content may be incorrect.">
            <a:extLst>
              <a:ext uri="{FF2B5EF4-FFF2-40B4-BE49-F238E27FC236}">
                <a16:creationId xmlns:a16="http://schemas.microsoft.com/office/drawing/2014/main" id="{22A5A946-028E-62B0-05FE-3ACB768AA8EA}"/>
              </a:ext>
            </a:extLst>
          </p:cNvPr>
          <p:cNvPicPr>
            <a:picLocks noChangeAspect="1"/>
          </p:cNvPicPr>
          <p:nvPr/>
        </p:nvPicPr>
        <p:blipFill>
          <a:blip r:embed="rId2"/>
          <a:stretch>
            <a:fillRect/>
          </a:stretch>
        </p:blipFill>
        <p:spPr>
          <a:xfrm>
            <a:off x="2484743" y="1437636"/>
            <a:ext cx="7222514" cy="48770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2357396" y="888642"/>
            <a:ext cx="7626494"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BOOTSTRAP IMPLEMENTATION</a:t>
            </a:r>
          </a:p>
        </p:txBody>
      </p:sp>
      <p:sp>
        <p:nvSpPr>
          <p:cNvPr id="18" name="TextBox 18"/>
          <p:cNvSpPr txBox="1"/>
          <p:nvPr/>
        </p:nvSpPr>
        <p:spPr>
          <a:xfrm>
            <a:off x="1342049" y="1751456"/>
            <a:ext cx="9507901" cy="1913344"/>
          </a:xfrm>
          <a:prstGeom prst="rect">
            <a:avLst/>
          </a:prstGeom>
        </p:spPr>
        <p:txBody>
          <a:bodyPr wrap="square" lIns="0" tIns="0" rIns="0" bIns="0" rtlCol="0" anchor="t">
            <a:spAutoFit/>
          </a:bodyPr>
          <a:lstStyle/>
          <a:p>
            <a:pPr marL="457200" indent="-457200">
              <a:lnSpc>
                <a:spcPts val="3784"/>
              </a:lnSpc>
              <a:buFont typeface="Arial" panose="020B0604020202020204" pitchFamily="34" charset="0"/>
              <a:buChar char="•"/>
            </a:pPr>
            <a:r>
              <a:rPr lang="en-US" sz="2943" dirty="0">
                <a:solidFill>
                  <a:srgbClr val="222222"/>
                </a:solidFill>
                <a:latin typeface="Arial"/>
                <a:ea typeface="Arial"/>
                <a:cs typeface="Arial"/>
                <a:sym typeface="Arial"/>
              </a:rPr>
              <a:t>You need to use </a:t>
            </a:r>
            <a:r>
              <a:rPr lang="en-US" sz="2943" dirty="0" err="1">
                <a:solidFill>
                  <a:srgbClr val="222222"/>
                </a:solidFill>
                <a:latin typeface="Arial"/>
                <a:ea typeface="Arial"/>
                <a:cs typeface="Arial"/>
                <a:sym typeface="Arial"/>
              </a:rPr>
              <a:t>npm</a:t>
            </a:r>
            <a:r>
              <a:rPr lang="en-US" sz="2943" dirty="0">
                <a:solidFill>
                  <a:srgbClr val="222222"/>
                </a:solidFill>
                <a:latin typeface="Arial"/>
                <a:ea typeface="Arial"/>
                <a:cs typeface="Arial"/>
                <a:sym typeface="Arial"/>
              </a:rPr>
              <a:t> install bootstrap to make sure your project includes Bootstrap</a:t>
            </a:r>
          </a:p>
          <a:p>
            <a:pPr marL="457200" indent="-457200">
              <a:lnSpc>
                <a:spcPts val="3784"/>
              </a:lnSpc>
              <a:buFont typeface="Arial" panose="020B0604020202020204" pitchFamily="34" charset="0"/>
              <a:buChar char="•"/>
            </a:pPr>
            <a:r>
              <a:rPr lang="en-US" sz="2943" dirty="0">
                <a:solidFill>
                  <a:srgbClr val="222222"/>
                </a:solidFill>
                <a:latin typeface="Arial"/>
                <a:ea typeface="Arial"/>
                <a:cs typeface="Arial"/>
                <a:sym typeface="Arial"/>
              </a:rPr>
              <a:t>Once that's done, you need to include it as a resource in ControlManifest.Input.xml</a:t>
            </a:r>
          </a:p>
        </p:txBody>
      </p:sp>
      <p:pic>
        <p:nvPicPr>
          <p:cNvPr id="24" name="Picture 23" descr="A screen shot of a computer code&#10;&#10;AI-generated content may be incorrect.">
            <a:extLst>
              <a:ext uri="{FF2B5EF4-FFF2-40B4-BE49-F238E27FC236}">
                <a16:creationId xmlns:a16="http://schemas.microsoft.com/office/drawing/2014/main" id="{ABBC910B-F11C-71D7-B822-4E0BF8F04F9C}"/>
              </a:ext>
            </a:extLst>
          </p:cNvPr>
          <p:cNvPicPr>
            <a:picLocks noChangeAspect="1"/>
          </p:cNvPicPr>
          <p:nvPr/>
        </p:nvPicPr>
        <p:blipFill>
          <a:blip r:embed="rId2"/>
          <a:stretch>
            <a:fillRect/>
          </a:stretch>
        </p:blipFill>
        <p:spPr>
          <a:xfrm>
            <a:off x="1630470" y="3722104"/>
            <a:ext cx="8931058" cy="283230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438048" y="930680"/>
            <a:ext cx="5422023"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SAMPLE CODE: BOOTSTRAP IMPLEMENTATION</a:t>
            </a:r>
          </a:p>
        </p:txBody>
      </p:sp>
      <p:pic>
        <p:nvPicPr>
          <p:cNvPr id="28" name="Picture 27" descr="A screen shot of a computer program&#10;&#10;AI-generated content may be incorrect.">
            <a:extLst>
              <a:ext uri="{FF2B5EF4-FFF2-40B4-BE49-F238E27FC236}">
                <a16:creationId xmlns:a16="http://schemas.microsoft.com/office/drawing/2014/main" id="{FB52DDFB-9799-7B66-D3B2-1A0BAFBE19E8}"/>
              </a:ext>
            </a:extLst>
          </p:cNvPr>
          <p:cNvPicPr>
            <a:picLocks noChangeAspect="1"/>
          </p:cNvPicPr>
          <p:nvPr/>
        </p:nvPicPr>
        <p:blipFill>
          <a:blip r:embed="rId2"/>
          <a:stretch>
            <a:fillRect/>
          </a:stretch>
        </p:blipFill>
        <p:spPr>
          <a:xfrm>
            <a:off x="1087726" y="1816091"/>
            <a:ext cx="4700643" cy="4346532"/>
          </a:xfrm>
          <a:prstGeom prst="rect">
            <a:avLst/>
          </a:prstGeom>
        </p:spPr>
      </p:pic>
      <p:pic>
        <p:nvPicPr>
          <p:cNvPr id="30" name="Picture 29" descr="A screenshot of a computer program&#10;&#10;AI-generated content may be incorrect.">
            <a:extLst>
              <a:ext uri="{FF2B5EF4-FFF2-40B4-BE49-F238E27FC236}">
                <a16:creationId xmlns:a16="http://schemas.microsoft.com/office/drawing/2014/main" id="{38E5250E-E8B2-C5AB-31FB-8B028840C7B7}"/>
              </a:ext>
            </a:extLst>
          </p:cNvPr>
          <p:cNvPicPr>
            <a:picLocks noChangeAspect="1"/>
          </p:cNvPicPr>
          <p:nvPr/>
        </p:nvPicPr>
        <p:blipFill>
          <a:blip r:embed="rId3"/>
          <a:stretch>
            <a:fillRect/>
          </a:stretch>
        </p:blipFill>
        <p:spPr>
          <a:xfrm>
            <a:off x="6096000" y="1816091"/>
            <a:ext cx="6052152" cy="411122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729757" y="1389493"/>
            <a:ext cx="6866964"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ADVANCED DATA MANAGEMENT TOPICS</a:t>
            </a:r>
          </a:p>
        </p:txBody>
      </p:sp>
      <p:sp>
        <p:nvSpPr>
          <p:cNvPr id="6" name="TextBox 6"/>
          <p:cNvSpPr txBox="1"/>
          <p:nvPr/>
        </p:nvSpPr>
        <p:spPr>
          <a:xfrm>
            <a:off x="2886456" y="2628809"/>
            <a:ext cx="105914" cy="759182"/>
          </a:xfrm>
          <a:prstGeom prst="rect">
            <a:avLst/>
          </a:prstGeom>
        </p:spPr>
        <p:txBody>
          <a:bodyPr lIns="0" tIns="0" rIns="0" bIns="0" rtlCol="0" anchor="t">
            <a:spAutoFit/>
          </a:bodyPr>
          <a:lstStyle/>
          <a:p>
            <a:pPr>
              <a:lnSpc>
                <a:spcPts val="7018"/>
              </a:lnSpc>
            </a:pPr>
            <a:r>
              <a:rPr lang="en-US" sz="2943">
                <a:solidFill>
                  <a:srgbClr val="222222"/>
                </a:solidFill>
                <a:latin typeface="Arial"/>
                <a:ea typeface="Arial"/>
                <a:cs typeface="Arial"/>
                <a:sym typeface="Arial"/>
              </a:rPr>
              <a:t> </a:t>
            </a:r>
          </a:p>
        </p:txBody>
      </p:sp>
      <p:sp>
        <p:nvSpPr>
          <p:cNvPr id="8" name="TextBox 8"/>
          <p:cNvSpPr txBox="1"/>
          <p:nvPr/>
        </p:nvSpPr>
        <p:spPr>
          <a:xfrm>
            <a:off x="2105102" y="3001838"/>
            <a:ext cx="8116274" cy="3375283"/>
          </a:xfrm>
          <a:prstGeom prst="rect">
            <a:avLst/>
          </a:prstGeom>
        </p:spPr>
        <p:txBody>
          <a:bodyPr lIns="0" tIns="0" rIns="0" bIns="0" rtlCol="0" anchor="t">
            <a:spAutoFit/>
          </a:bodyPr>
          <a:lstStyle/>
          <a:p>
            <a:pPr algn="ctr">
              <a:lnSpc>
                <a:spcPts val="3832"/>
              </a:lnSpc>
            </a:pPr>
            <a:r>
              <a:rPr lang="en-US" sz="2943" dirty="0">
                <a:solidFill>
                  <a:srgbClr val="222222"/>
                </a:solidFill>
                <a:latin typeface="Arial"/>
                <a:ea typeface="Arial"/>
                <a:cs typeface="Arial"/>
                <a:sym typeface="Arial"/>
              </a:rPr>
              <a:t>PCFs come with specific limitations that can make it challenging to handle data in efficient ways. In particular, inter-control communication </a:t>
            </a:r>
          </a:p>
          <a:p>
            <a:pPr algn="ctr">
              <a:lnSpc>
                <a:spcPts val="3832"/>
              </a:lnSpc>
            </a:pPr>
            <a:endParaRPr lang="en-US" sz="2943" dirty="0">
              <a:solidFill>
                <a:srgbClr val="222222"/>
              </a:solidFill>
              <a:latin typeface="Arial"/>
              <a:ea typeface="Arial"/>
              <a:cs typeface="Arial"/>
              <a:sym typeface="Arial"/>
            </a:endParaRPr>
          </a:p>
          <a:p>
            <a:pPr algn="ctr">
              <a:lnSpc>
                <a:spcPts val="3832"/>
              </a:lnSpc>
            </a:pPr>
            <a:r>
              <a:rPr lang="en-US" sz="2943" dirty="0">
                <a:solidFill>
                  <a:srgbClr val="222222"/>
                </a:solidFill>
                <a:latin typeface="Arial"/>
                <a:ea typeface="Arial"/>
                <a:cs typeface="Arial"/>
                <a:sym typeface="Arial"/>
              </a:rPr>
              <a:t>The approaches that follow are not limited to Power Pages, but they are especially useful in a Power Pages context.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77974" y="1707331"/>
            <a:ext cx="8604720" cy="3683060"/>
          </a:xfrm>
          <a:prstGeom prst="rect">
            <a:avLst/>
          </a:prstGeom>
        </p:spPr>
        <p:txBody>
          <a:bodyPr lIns="0" tIns="0" rIns="0" bIns="0" rtlCol="0" anchor="t">
            <a:spAutoFit/>
          </a:bodyPr>
          <a:lstStyle/>
          <a:p>
            <a:pPr algn="ctr">
              <a:lnSpc>
                <a:spcPts val="4579"/>
              </a:lnSpc>
            </a:pPr>
            <a:r>
              <a:rPr lang="en-US" sz="3825" b="1" dirty="0">
                <a:solidFill>
                  <a:srgbClr val="222222"/>
                </a:solidFill>
                <a:latin typeface="Arial Bold"/>
                <a:ea typeface="Arial Bold"/>
                <a:cs typeface="Arial Bold"/>
                <a:sym typeface="Arial Bold"/>
              </a:rPr>
              <a:t>EXTENDING WEBAPI CAPABILITIES FOR GREATER MESSAGE ACCESS AND EFFICIENCY</a:t>
            </a:r>
          </a:p>
          <a:p>
            <a:pPr algn="ctr">
              <a:lnSpc>
                <a:spcPts val="3784"/>
              </a:lnSpc>
            </a:pPr>
            <a:r>
              <a:rPr lang="en-US" sz="2943" dirty="0">
                <a:solidFill>
                  <a:srgbClr val="222222"/>
                </a:solidFill>
                <a:latin typeface="Arial"/>
                <a:ea typeface="Arial"/>
                <a:cs typeface="Arial"/>
                <a:sym typeface="Arial"/>
              </a:rPr>
              <a:t>The PCF </a:t>
            </a:r>
            <a:r>
              <a:rPr lang="en-US" sz="2943" dirty="0" err="1">
                <a:solidFill>
                  <a:srgbClr val="222222"/>
                </a:solidFill>
                <a:latin typeface="Arial"/>
                <a:ea typeface="Arial"/>
                <a:cs typeface="Arial"/>
                <a:sym typeface="Arial"/>
              </a:rPr>
              <a:t>WebAPI</a:t>
            </a:r>
            <a:r>
              <a:rPr lang="en-US" sz="2943" dirty="0">
                <a:solidFill>
                  <a:srgbClr val="222222"/>
                </a:solidFill>
                <a:latin typeface="Arial"/>
                <a:ea typeface="Arial"/>
                <a:cs typeface="Arial"/>
                <a:sym typeface="Arial"/>
              </a:rPr>
              <a:t> provides some helpful functions that cover basic use cases, but extended capabilities still need to be coded the old fashioned way...</a:t>
            </a:r>
          </a:p>
        </p:txBody>
      </p:sp>
      <p:sp>
        <p:nvSpPr>
          <p:cNvPr id="6" name="TextBox 6"/>
          <p:cNvSpPr txBox="1"/>
          <p:nvPr/>
        </p:nvSpPr>
        <p:spPr>
          <a:xfrm>
            <a:off x="2588596" y="3278421"/>
            <a:ext cx="105914" cy="759182"/>
          </a:xfrm>
          <a:prstGeom prst="rect">
            <a:avLst/>
          </a:prstGeom>
        </p:spPr>
        <p:txBody>
          <a:bodyPr lIns="0" tIns="0" rIns="0" bIns="0" rtlCol="0" anchor="t">
            <a:spAutoFit/>
          </a:bodyPr>
          <a:lstStyle/>
          <a:p>
            <a:pPr>
              <a:lnSpc>
                <a:spcPts val="7048"/>
              </a:lnSpc>
            </a:pPr>
            <a:r>
              <a:rPr lang="en-US" sz="2943">
                <a:solidFill>
                  <a:srgbClr val="222222"/>
                </a:solidFill>
                <a:latin typeface="Arial"/>
                <a:ea typeface="Arial"/>
                <a:cs typeface="Arial"/>
                <a:sym typeface="Aria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4719189" y="808553"/>
            <a:ext cx="2808511" cy="631007"/>
          </a:xfrm>
          <a:prstGeom prst="rect">
            <a:avLst/>
          </a:prstGeom>
        </p:spPr>
        <p:txBody>
          <a:bodyPr lIns="0" tIns="0" rIns="0" bIns="0" rtlCol="0" anchor="t">
            <a:spAutoFit/>
          </a:bodyPr>
          <a:lstStyle/>
          <a:p>
            <a:pPr>
              <a:lnSpc>
                <a:spcPts val="5355"/>
              </a:lnSpc>
            </a:pPr>
            <a:r>
              <a:rPr lang="en-US" sz="3825" b="1">
                <a:solidFill>
                  <a:srgbClr val="222222"/>
                </a:solidFill>
                <a:latin typeface="Arial Bold"/>
                <a:ea typeface="Arial Bold"/>
                <a:cs typeface="Arial Bold"/>
                <a:sym typeface="Arial Bold"/>
              </a:rPr>
              <a:t>.EXECUTE()</a:t>
            </a:r>
          </a:p>
        </p:txBody>
      </p:sp>
      <p:pic>
        <p:nvPicPr>
          <p:cNvPr id="31" name="Picture 30" descr="A screenshot of a computer program&#10;&#10;AI-generated content may be incorrect.">
            <a:extLst>
              <a:ext uri="{FF2B5EF4-FFF2-40B4-BE49-F238E27FC236}">
                <a16:creationId xmlns:a16="http://schemas.microsoft.com/office/drawing/2014/main" id="{F836CAA3-2D44-3FAE-EB0E-DEFC660D93FC}"/>
              </a:ext>
            </a:extLst>
          </p:cNvPr>
          <p:cNvPicPr>
            <a:picLocks noChangeAspect="1"/>
          </p:cNvPicPr>
          <p:nvPr/>
        </p:nvPicPr>
        <p:blipFill>
          <a:blip r:embed="rId3"/>
          <a:stretch>
            <a:fillRect/>
          </a:stretch>
        </p:blipFill>
        <p:spPr>
          <a:xfrm>
            <a:off x="2728666" y="1595349"/>
            <a:ext cx="6734668" cy="52626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049001" y="2110295"/>
            <a:ext cx="8255842"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INTRODUCTION TO PCFS IN POWER PAGES</a:t>
            </a:r>
          </a:p>
        </p:txBody>
      </p:sp>
      <p:sp>
        <p:nvSpPr>
          <p:cNvPr id="6" name="TextBox 6"/>
          <p:cNvSpPr txBox="1"/>
          <p:nvPr/>
        </p:nvSpPr>
        <p:spPr>
          <a:xfrm>
            <a:off x="3738017" y="3433696"/>
            <a:ext cx="137691" cy="832985"/>
          </a:xfrm>
          <a:prstGeom prst="rect">
            <a:avLst/>
          </a:prstGeom>
        </p:spPr>
        <p:txBody>
          <a:bodyPr lIns="0" tIns="0" rIns="0" bIns="0" rtlCol="0" anchor="t">
            <a:spAutoFit/>
          </a:bodyPr>
          <a:lstStyle/>
          <a:p>
            <a:pPr>
              <a:lnSpc>
                <a:spcPts val="7541"/>
              </a:lnSpc>
            </a:pPr>
            <a:r>
              <a:rPr lang="en-US" sz="3825" b="1">
                <a:solidFill>
                  <a:srgbClr val="222222"/>
                </a:solidFill>
                <a:latin typeface="Arial Bold"/>
                <a:ea typeface="Arial Bold"/>
                <a:cs typeface="Arial Bold"/>
                <a:sym typeface="Arial Bold"/>
              </a:rPr>
              <a:t> </a:t>
            </a:r>
          </a:p>
        </p:txBody>
      </p:sp>
      <p:sp>
        <p:nvSpPr>
          <p:cNvPr id="7" name="TextBox 7"/>
          <p:cNvSpPr txBox="1"/>
          <p:nvPr/>
        </p:nvSpPr>
        <p:spPr>
          <a:xfrm>
            <a:off x="2316934" y="3709558"/>
            <a:ext cx="7709252" cy="554062"/>
          </a:xfrm>
          <a:prstGeom prst="rect">
            <a:avLst/>
          </a:prstGeom>
        </p:spPr>
        <p:txBody>
          <a:bodyPr lIns="0" tIns="0" rIns="0" bIns="0" rtlCol="0" anchor="t">
            <a:spAutoFit/>
          </a:bodyPr>
          <a:lstStyle/>
          <a:p>
            <a:pPr>
              <a:lnSpc>
                <a:spcPts val="4625"/>
              </a:lnSpc>
            </a:pPr>
            <a:r>
              <a:rPr lang="en-US" sz="3825" b="1" dirty="0">
                <a:solidFill>
                  <a:srgbClr val="222222"/>
                </a:solidFill>
                <a:latin typeface="Arial Bold"/>
                <a:ea typeface="Arial Bold"/>
                <a:cs typeface="Arial Bold"/>
                <a:sym typeface="Arial Bold"/>
              </a:rPr>
              <a:t>WHAT ARE PCFS AND WHY USE</a:t>
            </a:r>
          </a:p>
        </p:txBody>
      </p:sp>
      <p:sp>
        <p:nvSpPr>
          <p:cNvPr id="8" name="TextBox 8"/>
          <p:cNvSpPr txBox="1"/>
          <p:nvPr/>
        </p:nvSpPr>
        <p:spPr>
          <a:xfrm>
            <a:off x="3063596" y="4296878"/>
            <a:ext cx="6185940" cy="554062"/>
          </a:xfrm>
          <a:prstGeom prst="rect">
            <a:avLst/>
          </a:prstGeom>
        </p:spPr>
        <p:txBody>
          <a:bodyPr lIns="0" tIns="0" rIns="0" bIns="0" rtlCol="0" anchor="t">
            <a:spAutoFit/>
          </a:bodyPr>
          <a:lstStyle/>
          <a:p>
            <a:pPr>
              <a:lnSpc>
                <a:spcPts val="4625"/>
              </a:lnSpc>
            </a:pPr>
            <a:r>
              <a:rPr lang="en-US" sz="3825" b="1">
                <a:solidFill>
                  <a:srgbClr val="222222"/>
                </a:solidFill>
                <a:latin typeface="Arial Bold"/>
                <a:ea typeface="Arial Bold"/>
                <a:cs typeface="Arial Bold"/>
                <a:sym typeface="Arial Bold"/>
              </a:rPr>
              <a:t>THEM IN POWER PAGES?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txBox="1"/>
          <p:nvPr/>
        </p:nvSpPr>
        <p:spPr>
          <a:xfrm>
            <a:off x="3522720" y="808553"/>
            <a:ext cx="5249440" cy="631007"/>
          </a:xfrm>
          <a:prstGeom prst="rect">
            <a:avLst/>
          </a:prstGeom>
        </p:spPr>
        <p:txBody>
          <a:bodyPr lIns="0" tIns="0" rIns="0" bIns="0" rtlCol="0" anchor="t">
            <a:spAutoFit/>
          </a:bodyPr>
          <a:lstStyle/>
          <a:p>
            <a:pPr>
              <a:lnSpc>
                <a:spcPts val="5355"/>
              </a:lnSpc>
            </a:pPr>
            <a:r>
              <a:rPr lang="en-US" sz="3825" b="1">
                <a:solidFill>
                  <a:srgbClr val="222222"/>
                </a:solidFill>
                <a:latin typeface="Arial Bold"/>
                <a:ea typeface="Arial Bold"/>
                <a:cs typeface="Arial Bold"/>
                <a:sym typeface="Arial Bold"/>
              </a:rPr>
              <a:t>.EXECUTEMULTIPLE()</a:t>
            </a:r>
          </a:p>
        </p:txBody>
      </p:sp>
      <p:pic>
        <p:nvPicPr>
          <p:cNvPr id="32" name="Picture 31" descr="A screen shot of a computer program&#10;&#10;AI-generated content may be incorrect.">
            <a:extLst>
              <a:ext uri="{FF2B5EF4-FFF2-40B4-BE49-F238E27FC236}">
                <a16:creationId xmlns:a16="http://schemas.microsoft.com/office/drawing/2014/main" id="{29FFD060-47E9-414E-E08E-0EA52FE9FDBB}"/>
              </a:ext>
            </a:extLst>
          </p:cNvPr>
          <p:cNvPicPr>
            <a:picLocks noChangeAspect="1"/>
          </p:cNvPicPr>
          <p:nvPr/>
        </p:nvPicPr>
        <p:blipFill>
          <a:blip r:embed="rId3"/>
          <a:stretch>
            <a:fillRect/>
          </a:stretch>
        </p:blipFill>
        <p:spPr>
          <a:xfrm>
            <a:off x="3299399" y="1528176"/>
            <a:ext cx="5593201" cy="50605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4314436" y="808553"/>
            <a:ext cx="3634177" cy="631007"/>
          </a:xfrm>
          <a:prstGeom prst="rect">
            <a:avLst/>
          </a:prstGeom>
        </p:spPr>
        <p:txBody>
          <a:bodyPr lIns="0" tIns="0" rIns="0" bIns="0" rtlCol="0" anchor="t">
            <a:spAutoFit/>
          </a:bodyPr>
          <a:lstStyle/>
          <a:p>
            <a:pPr>
              <a:lnSpc>
                <a:spcPts val="5355"/>
              </a:lnSpc>
            </a:pPr>
            <a:r>
              <a:rPr lang="en-US" sz="3825" b="1">
                <a:solidFill>
                  <a:srgbClr val="222222"/>
                </a:solidFill>
                <a:latin typeface="Arial Bold"/>
                <a:ea typeface="Arial Bold"/>
                <a:cs typeface="Arial Bold"/>
                <a:sym typeface="Arial Bold"/>
              </a:rPr>
              <a:t>.BEASTMODE()</a:t>
            </a:r>
          </a:p>
        </p:txBody>
      </p:sp>
      <p:pic>
        <p:nvPicPr>
          <p:cNvPr id="31" name="Picture 30" descr="A screen shot of a computer program&#10;&#10;AI-generated content may be incorrect.">
            <a:extLst>
              <a:ext uri="{FF2B5EF4-FFF2-40B4-BE49-F238E27FC236}">
                <a16:creationId xmlns:a16="http://schemas.microsoft.com/office/drawing/2014/main" id="{F4965A93-1247-6D16-F08C-107F52766AAE}"/>
              </a:ext>
            </a:extLst>
          </p:cNvPr>
          <p:cNvPicPr>
            <a:picLocks noChangeAspect="1"/>
          </p:cNvPicPr>
          <p:nvPr/>
        </p:nvPicPr>
        <p:blipFill>
          <a:blip r:embed="rId3"/>
          <a:stretch>
            <a:fillRect/>
          </a:stretch>
        </p:blipFill>
        <p:spPr>
          <a:xfrm>
            <a:off x="339465" y="1439560"/>
            <a:ext cx="5330155" cy="4822521"/>
          </a:xfrm>
          <a:prstGeom prst="rect">
            <a:avLst/>
          </a:prstGeom>
        </p:spPr>
      </p:pic>
      <p:pic>
        <p:nvPicPr>
          <p:cNvPr id="33" name="Picture 32" descr="A screen shot of a computer program&#10;&#10;AI-generated content may be incorrect.">
            <a:extLst>
              <a:ext uri="{FF2B5EF4-FFF2-40B4-BE49-F238E27FC236}">
                <a16:creationId xmlns:a16="http://schemas.microsoft.com/office/drawing/2014/main" id="{0678F53E-7DA8-0C57-A4BC-AD5BEA43F3A5}"/>
              </a:ext>
            </a:extLst>
          </p:cNvPr>
          <p:cNvPicPr>
            <a:picLocks noChangeAspect="1"/>
          </p:cNvPicPr>
          <p:nvPr/>
        </p:nvPicPr>
        <p:blipFill>
          <a:blip r:embed="rId4"/>
          <a:stretch>
            <a:fillRect/>
          </a:stretch>
        </p:blipFill>
        <p:spPr>
          <a:xfrm>
            <a:off x="5669620" y="1439561"/>
            <a:ext cx="6253964" cy="315684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5535377" y="3182073"/>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2365325" y="708210"/>
            <a:ext cx="7610333"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AND YES, WE CAN STILL DO IT WITHOUT .WEBAPI...</a:t>
            </a:r>
          </a:p>
        </p:txBody>
      </p:sp>
      <p:pic>
        <p:nvPicPr>
          <p:cNvPr id="34" name="Picture 33" descr="A screenshot of a computer program&#10;&#10;AI-generated content may be incorrect.">
            <a:extLst>
              <a:ext uri="{FF2B5EF4-FFF2-40B4-BE49-F238E27FC236}">
                <a16:creationId xmlns:a16="http://schemas.microsoft.com/office/drawing/2014/main" id="{95DE9113-09F1-8A59-3D15-CCEC62203B23}"/>
              </a:ext>
            </a:extLst>
          </p:cNvPr>
          <p:cNvPicPr>
            <a:picLocks noChangeAspect="1"/>
          </p:cNvPicPr>
          <p:nvPr/>
        </p:nvPicPr>
        <p:blipFill>
          <a:blip r:embed="rId2"/>
          <a:stretch>
            <a:fillRect/>
          </a:stretch>
        </p:blipFill>
        <p:spPr>
          <a:xfrm>
            <a:off x="722334" y="1605892"/>
            <a:ext cx="10747332" cy="433052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2348641" y="274626"/>
            <a:ext cx="7644398" cy="1143968"/>
          </a:xfrm>
          <a:prstGeom prst="rect">
            <a:avLst/>
          </a:prstGeom>
        </p:spPr>
        <p:txBody>
          <a:bodyPr lIns="0" tIns="0" rIns="0" bIns="0" rtlCol="0" anchor="t">
            <a:spAutoFit/>
          </a:bodyPr>
          <a:lstStyle/>
          <a:p>
            <a:pPr algn="ctr">
              <a:lnSpc>
                <a:spcPts val="4625"/>
              </a:lnSpc>
            </a:pPr>
            <a:r>
              <a:rPr lang="en-US" sz="3825" b="1">
                <a:solidFill>
                  <a:srgbClr val="222222"/>
                </a:solidFill>
                <a:latin typeface="Arial Bold"/>
                <a:ea typeface="Arial Bold"/>
                <a:cs typeface="Arial Bold"/>
                <a:sym typeface="Arial Bold"/>
              </a:rPr>
              <a:t>SAMPLE CODE: CROSS- COMPONENT COMMUNICATION</a:t>
            </a:r>
          </a:p>
        </p:txBody>
      </p:sp>
      <p:sp>
        <p:nvSpPr>
          <p:cNvPr id="21" name="TextBox 21"/>
          <p:cNvSpPr txBox="1"/>
          <p:nvPr/>
        </p:nvSpPr>
        <p:spPr>
          <a:xfrm>
            <a:off x="2693806" y="1313328"/>
            <a:ext cx="105914" cy="711092"/>
          </a:xfrm>
          <a:prstGeom prst="rect">
            <a:avLst/>
          </a:prstGeom>
        </p:spPr>
        <p:txBody>
          <a:bodyPr lIns="0" tIns="0" rIns="0" bIns="0" rtlCol="0" anchor="t">
            <a:spAutoFit/>
          </a:bodyPr>
          <a:lstStyle/>
          <a:p>
            <a:pPr>
              <a:lnSpc>
                <a:spcPts val="6489"/>
              </a:lnSpc>
            </a:pPr>
            <a:r>
              <a:rPr lang="en-US" sz="2943" b="1">
                <a:solidFill>
                  <a:srgbClr val="222222"/>
                </a:solidFill>
                <a:latin typeface="Arial Bold"/>
                <a:ea typeface="Arial Bold"/>
                <a:cs typeface="Arial Bold"/>
                <a:sym typeface="Arial Bold"/>
              </a:rPr>
              <a:t> </a:t>
            </a:r>
          </a:p>
        </p:txBody>
      </p:sp>
      <p:sp>
        <p:nvSpPr>
          <p:cNvPr id="22" name="TextBox 22"/>
          <p:cNvSpPr txBox="1"/>
          <p:nvPr/>
        </p:nvSpPr>
        <p:spPr>
          <a:xfrm>
            <a:off x="2437762" y="1598089"/>
            <a:ext cx="7462721"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A</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SIMPLE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EVENT</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BUS</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FOR</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CLIENT-SIDE EVENTS</a:t>
            </a:r>
          </a:p>
        </p:txBody>
      </p:sp>
      <p:pic>
        <p:nvPicPr>
          <p:cNvPr id="37" name="Picture 36" descr="A screenshot of a computer program&#10;&#10;AI-generated content may be incorrect.">
            <a:extLst>
              <a:ext uri="{FF2B5EF4-FFF2-40B4-BE49-F238E27FC236}">
                <a16:creationId xmlns:a16="http://schemas.microsoft.com/office/drawing/2014/main" id="{60923135-6C65-D7F6-D027-296BE895FC06}"/>
              </a:ext>
            </a:extLst>
          </p:cNvPr>
          <p:cNvPicPr>
            <a:picLocks noChangeAspect="1"/>
          </p:cNvPicPr>
          <p:nvPr/>
        </p:nvPicPr>
        <p:blipFill>
          <a:blip r:embed="rId2"/>
          <a:stretch>
            <a:fillRect/>
          </a:stretch>
        </p:blipFill>
        <p:spPr>
          <a:xfrm>
            <a:off x="3377559" y="2495771"/>
            <a:ext cx="5436881" cy="440070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screenshot of a computer program&#10;&#10;AI-generated content may be incorrect.">
            <a:extLst>
              <a:ext uri="{FF2B5EF4-FFF2-40B4-BE49-F238E27FC236}">
                <a16:creationId xmlns:a16="http://schemas.microsoft.com/office/drawing/2014/main" id="{9267FDA9-8CD1-8E9D-B1E2-4B3141461A18}"/>
              </a:ext>
            </a:extLst>
          </p:cNvPr>
          <p:cNvPicPr>
            <a:picLocks noChangeAspect="1"/>
          </p:cNvPicPr>
          <p:nvPr/>
        </p:nvPicPr>
        <p:blipFill>
          <a:blip r:embed="rId2"/>
          <a:stretch>
            <a:fillRect/>
          </a:stretch>
        </p:blipFill>
        <p:spPr>
          <a:xfrm>
            <a:off x="3184163" y="350729"/>
            <a:ext cx="5823673" cy="593550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9DC61BE4-2AB8-A225-BB8D-62EB82C90AC9}"/>
              </a:ext>
            </a:extLst>
          </p:cNvPr>
          <p:cNvPicPr>
            <a:picLocks noChangeAspect="1"/>
          </p:cNvPicPr>
          <p:nvPr/>
        </p:nvPicPr>
        <p:blipFill>
          <a:blip r:embed="rId2"/>
          <a:stretch>
            <a:fillRect/>
          </a:stretch>
        </p:blipFill>
        <p:spPr>
          <a:xfrm>
            <a:off x="714641" y="933763"/>
            <a:ext cx="10762717" cy="499047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0" y="7324725"/>
                  </a:lnTo>
                  <a:lnTo>
                    <a:pt x="10058400" y="7324725"/>
                  </a:lnTo>
                  <a:lnTo>
                    <a:pt x="10058400" y="0"/>
                  </a:lnTo>
                  <a:close/>
                </a:path>
              </a:pathLst>
            </a:custGeom>
            <a:solidFill>
              <a:srgbClr val="FFFFFF"/>
            </a:solidFill>
          </p:spPr>
          <p:txBody>
            <a:bodyPr/>
            <a:lstStyle/>
            <a:p>
              <a:endParaRPr lang="en-US" sz="1682"/>
            </a:p>
          </p:txBody>
        </p:sp>
      </p:grpSp>
      <p:sp>
        <p:nvSpPr>
          <p:cNvPr id="5" name="TextBox 5"/>
          <p:cNvSpPr txBox="1"/>
          <p:nvPr/>
        </p:nvSpPr>
        <p:spPr>
          <a:xfrm>
            <a:off x="5535377" y="3182055"/>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2402585" y="230105"/>
            <a:ext cx="7534533" cy="679097"/>
          </a:xfrm>
          <a:prstGeom prst="rect">
            <a:avLst/>
          </a:prstGeom>
        </p:spPr>
        <p:txBody>
          <a:bodyPr lIns="0" tIns="0" rIns="0" bIns="0" rtlCol="0" anchor="t">
            <a:spAutoFit/>
          </a:bodyPr>
          <a:lstStyle/>
          <a:p>
            <a:pPr>
              <a:lnSpc>
                <a:spcPts val="5865"/>
              </a:lnSpc>
            </a:pPr>
            <a:r>
              <a:rPr lang="en-US" sz="3825" b="1">
                <a:solidFill>
                  <a:srgbClr val="222222"/>
                </a:solidFill>
                <a:latin typeface="Arial Bold"/>
                <a:ea typeface="Arial Bold"/>
                <a:cs typeface="Arial Bold"/>
                <a:sym typeface="Arial Bold"/>
              </a:rPr>
              <a:t>PERFORMANCE OPTIMIZATION</a:t>
            </a:r>
          </a:p>
        </p:txBody>
      </p:sp>
      <p:sp>
        <p:nvSpPr>
          <p:cNvPr id="19" name="TextBox 19"/>
          <p:cNvSpPr txBox="1"/>
          <p:nvPr/>
        </p:nvSpPr>
        <p:spPr>
          <a:xfrm>
            <a:off x="3611138" y="912864"/>
            <a:ext cx="105914" cy="605294"/>
          </a:xfrm>
          <a:prstGeom prst="rect">
            <a:avLst/>
          </a:prstGeom>
        </p:spPr>
        <p:txBody>
          <a:bodyPr lIns="0" tIns="0" rIns="0" bIns="0" rtlCol="0" anchor="t">
            <a:spAutoFit/>
          </a:bodyPr>
          <a:lstStyle/>
          <a:p>
            <a:pPr>
              <a:lnSpc>
                <a:spcPts val="5385"/>
              </a:lnSpc>
            </a:pPr>
            <a:r>
              <a:rPr lang="en-US" sz="2943" b="1">
                <a:solidFill>
                  <a:srgbClr val="222222"/>
                </a:solidFill>
                <a:latin typeface="Arial Bold"/>
                <a:ea typeface="Arial Bold"/>
                <a:cs typeface="Arial Bold"/>
                <a:sym typeface="Arial Bold"/>
              </a:rPr>
              <a:t> </a:t>
            </a:r>
          </a:p>
        </p:txBody>
      </p:sp>
      <p:sp>
        <p:nvSpPr>
          <p:cNvPr id="20" name="TextBox 20"/>
          <p:cNvSpPr txBox="1"/>
          <p:nvPr/>
        </p:nvSpPr>
        <p:spPr>
          <a:xfrm>
            <a:off x="2053725" y="1090840"/>
            <a:ext cx="8246019"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SAMPLE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CODE: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MEMORY</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PROTECTION</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AND GOOD HYGIENE</a:t>
            </a:r>
          </a:p>
        </p:txBody>
      </p:sp>
      <p:pic>
        <p:nvPicPr>
          <p:cNvPr id="32" name="Picture 31" descr="A screen shot of a computer program&#10;&#10;AI-generated content may be incorrect.">
            <a:extLst>
              <a:ext uri="{FF2B5EF4-FFF2-40B4-BE49-F238E27FC236}">
                <a16:creationId xmlns:a16="http://schemas.microsoft.com/office/drawing/2014/main" id="{7D94FE94-626D-6FD1-45F6-0CBD6C2DD6D9}"/>
              </a:ext>
            </a:extLst>
          </p:cNvPr>
          <p:cNvPicPr>
            <a:picLocks noChangeAspect="1"/>
          </p:cNvPicPr>
          <p:nvPr/>
        </p:nvPicPr>
        <p:blipFill>
          <a:blip r:embed="rId3"/>
          <a:stretch>
            <a:fillRect/>
          </a:stretch>
        </p:blipFill>
        <p:spPr>
          <a:xfrm>
            <a:off x="2664536" y="1988522"/>
            <a:ext cx="6862927" cy="47137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406902" y="868370"/>
            <a:ext cx="5485685"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SAMPLE CODE: DEBOUNCER</a:t>
            </a:r>
          </a:p>
        </p:txBody>
      </p:sp>
      <p:pic>
        <p:nvPicPr>
          <p:cNvPr id="33" name="Picture 32" descr="A screenshot of a computer program&#10;&#10;AI-generated content may be incorrect.">
            <a:extLst>
              <a:ext uri="{FF2B5EF4-FFF2-40B4-BE49-F238E27FC236}">
                <a16:creationId xmlns:a16="http://schemas.microsoft.com/office/drawing/2014/main" id="{EC3AC66C-F6A1-F400-D96F-0AF6CE895153}"/>
              </a:ext>
            </a:extLst>
          </p:cNvPr>
          <p:cNvPicPr>
            <a:picLocks noChangeAspect="1"/>
          </p:cNvPicPr>
          <p:nvPr/>
        </p:nvPicPr>
        <p:blipFill>
          <a:blip r:embed="rId2"/>
          <a:stretch>
            <a:fillRect/>
          </a:stretch>
        </p:blipFill>
        <p:spPr>
          <a:xfrm>
            <a:off x="3353157" y="1348630"/>
            <a:ext cx="5485685" cy="4973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112" y="-59328"/>
            <a:ext cx="9515769" cy="6970715"/>
          </a:xfrm>
          <a:custGeom>
            <a:avLst/>
            <a:gdLst/>
            <a:ahLst/>
            <a:cxnLst/>
            <a:rect l="l" t="t" r="r" b="b"/>
            <a:pathLst>
              <a:path w="10185397" h="7461247">
                <a:moveTo>
                  <a:pt x="0" y="0"/>
                </a:moveTo>
                <a:lnTo>
                  <a:pt x="10185397" y="0"/>
                </a:lnTo>
                <a:lnTo>
                  <a:pt x="10185397" y="7461247"/>
                </a:lnTo>
                <a:lnTo>
                  <a:pt x="0" y="7461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82"/>
          </a:p>
        </p:txBody>
      </p:sp>
      <p:sp>
        <p:nvSpPr>
          <p:cNvPr id="3" name="TextBox 3"/>
          <p:cNvSpPr txBox="1"/>
          <p:nvPr/>
        </p:nvSpPr>
        <p:spPr>
          <a:xfrm>
            <a:off x="2102643" y="3310233"/>
            <a:ext cx="787205"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I/O Definitions</a:t>
            </a:r>
          </a:p>
        </p:txBody>
      </p:sp>
      <p:sp>
        <p:nvSpPr>
          <p:cNvPr id="4" name="TextBox 4"/>
          <p:cNvSpPr txBox="1"/>
          <p:nvPr/>
        </p:nvSpPr>
        <p:spPr>
          <a:xfrm>
            <a:off x="3846083" y="4047757"/>
            <a:ext cx="186287"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CSS</a:t>
            </a:r>
          </a:p>
        </p:txBody>
      </p:sp>
      <p:sp>
        <p:nvSpPr>
          <p:cNvPr id="5" name="TextBox 5"/>
          <p:cNvSpPr txBox="1"/>
          <p:nvPr/>
        </p:nvSpPr>
        <p:spPr>
          <a:xfrm>
            <a:off x="3715984" y="2572702"/>
            <a:ext cx="451703"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Manifest</a:t>
            </a:r>
          </a:p>
        </p:txBody>
      </p:sp>
      <p:sp>
        <p:nvSpPr>
          <p:cNvPr id="6" name="TextBox 6"/>
          <p:cNvSpPr txBox="1"/>
          <p:nvPr/>
        </p:nvSpPr>
        <p:spPr>
          <a:xfrm>
            <a:off x="3679339" y="3310233"/>
            <a:ext cx="52645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Resources</a:t>
            </a:r>
          </a:p>
        </p:txBody>
      </p:sp>
      <p:sp>
        <p:nvSpPr>
          <p:cNvPr id="7" name="TextBox 7"/>
          <p:cNvSpPr txBox="1"/>
          <p:nvPr/>
        </p:nvSpPr>
        <p:spPr>
          <a:xfrm>
            <a:off x="5000399" y="3310233"/>
            <a:ext cx="46302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Features</a:t>
            </a:r>
          </a:p>
        </p:txBody>
      </p:sp>
      <p:sp>
        <p:nvSpPr>
          <p:cNvPr id="8" name="TextBox 8"/>
          <p:cNvSpPr txBox="1"/>
          <p:nvPr/>
        </p:nvSpPr>
        <p:spPr>
          <a:xfrm>
            <a:off x="6259258" y="3310233"/>
            <a:ext cx="117139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TypeScript/JavaScript</a:t>
            </a:r>
          </a:p>
        </p:txBody>
      </p:sp>
      <p:sp>
        <p:nvSpPr>
          <p:cNvPr id="9" name="TextBox 9"/>
          <p:cNvSpPr txBox="1"/>
          <p:nvPr/>
        </p:nvSpPr>
        <p:spPr>
          <a:xfrm>
            <a:off x="7463788" y="2572702"/>
            <a:ext cx="267160"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Code</a:t>
            </a:r>
          </a:p>
        </p:txBody>
      </p:sp>
      <p:sp>
        <p:nvSpPr>
          <p:cNvPr id="10" name="TextBox 10"/>
          <p:cNvSpPr txBox="1"/>
          <p:nvPr/>
        </p:nvSpPr>
        <p:spPr>
          <a:xfrm>
            <a:off x="7180603" y="1835170"/>
            <a:ext cx="844869"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PCF Component</a:t>
            </a:r>
          </a:p>
        </p:txBody>
      </p:sp>
      <p:sp>
        <p:nvSpPr>
          <p:cNvPr id="11" name="TextBox 11"/>
          <p:cNvSpPr txBox="1"/>
          <p:nvPr/>
        </p:nvSpPr>
        <p:spPr>
          <a:xfrm>
            <a:off x="8212551" y="3310233"/>
            <a:ext cx="292645"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HTML</a:t>
            </a:r>
          </a:p>
        </p:txBody>
      </p:sp>
      <p:sp>
        <p:nvSpPr>
          <p:cNvPr id="12" name="TextBox 12"/>
          <p:cNvSpPr txBox="1"/>
          <p:nvPr/>
        </p:nvSpPr>
        <p:spPr>
          <a:xfrm>
            <a:off x="9388810" y="3310233"/>
            <a:ext cx="529549"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Dataverse</a:t>
            </a:r>
          </a:p>
        </p:txBody>
      </p:sp>
      <p:sp>
        <p:nvSpPr>
          <p:cNvPr id="13" name="TextBox 13"/>
          <p:cNvSpPr txBox="1"/>
          <p:nvPr/>
        </p:nvSpPr>
        <p:spPr>
          <a:xfrm>
            <a:off x="9207435" y="2572702"/>
            <a:ext cx="899561"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Solution Package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rectangle with red and blue text&#10;&#10;AI-generated content may be incorrect.">
            <a:extLst>
              <a:ext uri="{FF2B5EF4-FFF2-40B4-BE49-F238E27FC236}">
                <a16:creationId xmlns:a16="http://schemas.microsoft.com/office/drawing/2014/main" id="{64882AFF-914B-8FEB-BDA8-4030361BDFAB}"/>
              </a:ext>
            </a:extLst>
          </p:cNvPr>
          <p:cNvPicPr>
            <a:picLocks noChangeAspect="1"/>
          </p:cNvPicPr>
          <p:nvPr/>
        </p:nvPicPr>
        <p:blipFill>
          <a:blip r:embed="rId2"/>
          <a:stretch>
            <a:fillRect/>
          </a:stretch>
        </p:blipFill>
        <p:spPr>
          <a:xfrm>
            <a:off x="1254690" y="2206655"/>
            <a:ext cx="9682619" cy="24446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screen shot of a computer program&#10;&#10;AI-generated content may be incorrect.">
            <a:extLst>
              <a:ext uri="{FF2B5EF4-FFF2-40B4-BE49-F238E27FC236}">
                <a16:creationId xmlns:a16="http://schemas.microsoft.com/office/drawing/2014/main" id="{286CA9D7-E8B6-A734-B080-3EE7274B4460}"/>
              </a:ext>
            </a:extLst>
          </p:cNvPr>
          <p:cNvPicPr>
            <a:picLocks noChangeAspect="1"/>
          </p:cNvPicPr>
          <p:nvPr/>
        </p:nvPicPr>
        <p:blipFill>
          <a:blip r:embed="rId2"/>
          <a:stretch>
            <a:fillRect/>
          </a:stretch>
        </p:blipFill>
        <p:spPr>
          <a:xfrm>
            <a:off x="1819815" y="268912"/>
            <a:ext cx="8552370" cy="63201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E4B14947-B604-3AEC-39AC-14A7D70EDE94}"/>
              </a:ext>
            </a:extLst>
          </p:cNvPr>
          <p:cNvPicPr>
            <a:picLocks noChangeAspect="1"/>
          </p:cNvPicPr>
          <p:nvPr/>
        </p:nvPicPr>
        <p:blipFill>
          <a:blip r:embed="rId2"/>
          <a:stretch>
            <a:fillRect/>
          </a:stretch>
        </p:blipFill>
        <p:spPr>
          <a:xfrm>
            <a:off x="3135488" y="275572"/>
            <a:ext cx="5921024" cy="6306855"/>
          </a:xfrm>
          <a:prstGeom prst="rect">
            <a:avLst/>
          </a:prstGeom>
        </p:spPr>
      </p:pic>
    </p:spTree>
    <p:extLst>
      <p:ext uri="{BB962C8B-B14F-4D97-AF65-F5344CB8AC3E}">
        <p14:creationId xmlns:p14="http://schemas.microsoft.com/office/powerpoint/2010/main" val="2857351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0" y="7324725"/>
                  </a:lnTo>
                  <a:lnTo>
                    <a:pt x="10058400" y="7324725"/>
                  </a:lnTo>
                  <a:lnTo>
                    <a:pt x="10058400" y="0"/>
                  </a:lnTo>
                  <a:close/>
                </a:path>
              </a:pathLst>
            </a:custGeom>
            <a:solidFill>
              <a:srgbClr val="FFFFFF"/>
            </a:solidFill>
          </p:spPr>
          <p:txBody>
            <a:bodyPr/>
            <a:lstStyle/>
            <a:p>
              <a:endParaRPr lang="en-US" sz="1682"/>
            </a:p>
          </p:txBody>
        </p:sp>
      </p:grpSp>
      <p:sp>
        <p:nvSpPr>
          <p:cNvPr id="5" name="TextBox 5"/>
          <p:cNvSpPr txBox="1"/>
          <p:nvPr/>
        </p:nvSpPr>
        <p:spPr>
          <a:xfrm>
            <a:off x="5535377" y="3182055"/>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112" y="-59328"/>
            <a:ext cx="9515769" cy="6970715"/>
          </a:xfrm>
          <a:custGeom>
            <a:avLst/>
            <a:gdLst/>
            <a:ahLst/>
            <a:cxnLst/>
            <a:rect l="l" t="t" r="r" b="b"/>
            <a:pathLst>
              <a:path w="10185397" h="7461247">
                <a:moveTo>
                  <a:pt x="0" y="0"/>
                </a:moveTo>
                <a:lnTo>
                  <a:pt x="10185397" y="0"/>
                </a:lnTo>
                <a:lnTo>
                  <a:pt x="10185397" y="7461247"/>
                </a:lnTo>
                <a:lnTo>
                  <a:pt x="0" y="7461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82"/>
          </a:p>
        </p:txBody>
      </p:sp>
      <p:sp>
        <p:nvSpPr>
          <p:cNvPr id="3" name="TextBox 3"/>
          <p:cNvSpPr txBox="1"/>
          <p:nvPr/>
        </p:nvSpPr>
        <p:spPr>
          <a:xfrm>
            <a:off x="4202232" y="828852"/>
            <a:ext cx="3863187"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RESOURCES</a:t>
            </a:r>
          </a:p>
        </p:txBody>
      </p:sp>
      <p:sp>
        <p:nvSpPr>
          <p:cNvPr id="4" name="TextBox 4"/>
          <p:cNvSpPr txBox="1"/>
          <p:nvPr/>
        </p:nvSpPr>
        <p:spPr>
          <a:xfrm>
            <a:off x="2894519" y="1747803"/>
            <a:ext cx="7275276" cy="3862596"/>
          </a:xfrm>
          <a:prstGeom prst="rect">
            <a:avLst/>
          </a:prstGeom>
        </p:spPr>
        <p:txBody>
          <a:bodyPr lIns="0" tIns="0" rIns="0" bIns="0" rtlCol="0" anchor="t">
            <a:spAutoFit/>
          </a:bodyPr>
          <a:lstStyle/>
          <a:p>
            <a:pPr>
              <a:lnSpc>
                <a:spcPts val="3819"/>
              </a:lnSpc>
            </a:pPr>
            <a:r>
              <a:rPr lang="en-US" sz="2943" dirty="0">
                <a:solidFill>
                  <a:srgbClr val="2A76DD"/>
                </a:solidFill>
                <a:latin typeface="Arial"/>
                <a:ea typeface="Arial"/>
                <a:cs typeface="Arial"/>
                <a:sym typeface="Arial"/>
                <a:hlinkClick r:id="rId4"/>
              </a:rPr>
              <a:t>Microsoft PCF documentation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4"/>
              </a:rPr>
              <a:t>Microsoft PCF tutorial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5"/>
              </a:rPr>
              <a:t>execute() </a:t>
            </a:r>
            <a:endParaRPr lang="en-US" sz="2943" dirty="0">
              <a:solidFill>
                <a:srgbClr val="2A76DD"/>
              </a:solidFill>
              <a:latin typeface="Arial"/>
              <a:ea typeface="Arial"/>
              <a:cs typeface="Arial"/>
              <a:sym typeface="Arial"/>
            </a:endParaRPr>
          </a:p>
          <a:p>
            <a:pPr>
              <a:lnSpc>
                <a:spcPts val="3819"/>
              </a:lnSpc>
            </a:pPr>
            <a:r>
              <a:rPr lang="en-US" sz="2943" dirty="0" err="1">
                <a:solidFill>
                  <a:srgbClr val="2A76DD"/>
                </a:solidFill>
                <a:latin typeface="Arial"/>
                <a:ea typeface="Arial"/>
                <a:cs typeface="Arial"/>
                <a:sym typeface="Arial"/>
                <a:hlinkClick r:id="rId5"/>
              </a:rPr>
              <a:t>executeMultiple</a:t>
            </a:r>
            <a:r>
              <a:rPr lang="en-US" sz="2943" dirty="0">
                <a:solidFill>
                  <a:srgbClr val="2A76DD"/>
                </a:solidFill>
                <a:latin typeface="Arial"/>
                <a:ea typeface="Arial"/>
                <a:cs typeface="Arial"/>
                <a:sym typeface="Arial"/>
                <a:hlinkClick r:id="rId5"/>
              </a:rPr>
              <a:t>() </a:t>
            </a:r>
            <a:endParaRPr lang="en-US" sz="2943" dirty="0">
              <a:solidFill>
                <a:srgbClr val="2A76DD"/>
              </a:solidFill>
              <a:latin typeface="Arial"/>
              <a:ea typeface="Arial"/>
              <a:cs typeface="Arial"/>
              <a:sym typeface="Arial"/>
            </a:endParaRPr>
          </a:p>
          <a:p>
            <a:pPr>
              <a:lnSpc>
                <a:spcPts val="3819"/>
              </a:lnSpc>
            </a:pPr>
            <a:r>
              <a:rPr lang="en-US" sz="2943" dirty="0" err="1">
                <a:solidFill>
                  <a:srgbClr val="2A76DD"/>
                </a:solidFill>
                <a:latin typeface="Arial"/>
                <a:ea typeface="Arial"/>
                <a:cs typeface="Arial"/>
                <a:sym typeface="Arial"/>
                <a:hlinkClick r:id="rId6" tooltip="https://developer.mozilla.org/en-US/docs/Web/API/EventTarget/dispatchEvent"/>
              </a:rPr>
              <a:t>dispatchEvent</a:t>
            </a:r>
            <a:r>
              <a:rPr lang="en-US" sz="2943" dirty="0">
                <a:solidFill>
                  <a:srgbClr val="2A76DD"/>
                </a:solidFill>
                <a:latin typeface="Arial"/>
                <a:ea typeface="Arial"/>
                <a:cs typeface="Arial"/>
                <a:sym typeface="Arial"/>
                <a:hlinkClick r:id="rId6" tooltip="https://developer.mozilla.org/en-US/docs/Web/API/EventTarget/dispatchEvent"/>
              </a:rPr>
              <a:t>()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7" tooltip="https://carldesouza.com/how-to-use-pcf-controls-in-power-pages/"/>
              </a:rPr>
              <a:t>Carl de Souza blog post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8" tooltip="https://www.youtube.com/@PowerProDev"/>
              </a:rPr>
              <a:t>Power Pro Dev YouTube</a:t>
            </a:r>
            <a:r>
              <a:rPr lang="en-US" sz="2943" dirty="0">
                <a:solidFill>
                  <a:srgbClr val="222222"/>
                </a:solidFill>
                <a:latin typeface="Arial"/>
                <a:ea typeface="Arial"/>
                <a:cs typeface="Arial"/>
                <a:sym typeface="Arial"/>
                <a:hlinkClick r:id="rId8" tooltip="https://www.youtube.com/@PowerProDev"/>
              </a:rPr>
              <a:t> </a:t>
            </a:r>
            <a:r>
              <a:rPr lang="en-US" sz="2943" dirty="0">
                <a:solidFill>
                  <a:srgbClr val="222222"/>
                </a:solidFill>
                <a:latin typeface="Arial"/>
                <a:ea typeface="Arial"/>
                <a:cs typeface="Arial"/>
                <a:sym typeface="Arial"/>
              </a:rPr>
              <a:t>(shameless plug!) </a:t>
            </a:r>
            <a:r>
              <a:rPr lang="en-US" sz="2943" dirty="0">
                <a:solidFill>
                  <a:srgbClr val="2A76DD"/>
                </a:solidFill>
                <a:latin typeface="Arial"/>
                <a:ea typeface="Arial"/>
                <a:cs typeface="Arial"/>
                <a:sym typeface="Arial"/>
                <a:hlinkClick r:id="rId9" tooltip="https://github.com/cchannon/AdvancedPcfForPowerPages"/>
              </a:rPr>
              <a:t>Our repository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06410-7705-6056-1302-A44525268611}"/>
              </a:ext>
            </a:extLst>
          </p:cNvPr>
          <p:cNvSpPr/>
          <p:nvPr/>
        </p:nvSpPr>
        <p:spPr>
          <a:xfrm>
            <a:off x="0" y="0"/>
            <a:ext cx="12192000" cy="6858000"/>
          </a:xfrm>
          <a:prstGeom prst="rect">
            <a:avLst/>
          </a:prstGeom>
          <a:gradFill flip="none" rotWithShape="1">
            <a:gsLst>
              <a:gs pos="97000">
                <a:schemeClr val="bg1">
                  <a:lumMod val="95000"/>
                </a:schemeClr>
              </a:gs>
              <a:gs pos="70000">
                <a:schemeClr val="accent1">
                  <a:lumMod val="5000"/>
                  <a:lumOff val="95000"/>
                </a:schemeClr>
              </a:gs>
              <a:gs pos="29000">
                <a:schemeClr val="accent1">
                  <a:lumMod val="45000"/>
                  <a:lumOff val="55000"/>
                </a:schemeClr>
              </a:gs>
              <a:gs pos="15000">
                <a:schemeClr val="accent1">
                  <a:lumMod val="45000"/>
                  <a:lumOff val="55000"/>
                </a:schemeClr>
              </a:gs>
              <a:gs pos="0">
                <a:srgbClr val="34A5DE"/>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word on a black background&#10;&#10;Description automatically generated">
            <a:extLst>
              <a:ext uri="{FF2B5EF4-FFF2-40B4-BE49-F238E27FC236}">
                <a16:creationId xmlns:a16="http://schemas.microsoft.com/office/drawing/2014/main" id="{541A7FCB-6775-21E2-5B49-591DE93A6C15}"/>
              </a:ext>
            </a:extLst>
          </p:cNvPr>
          <p:cNvPicPr>
            <a:picLocks noChangeAspect="1"/>
          </p:cNvPicPr>
          <p:nvPr/>
        </p:nvPicPr>
        <p:blipFill>
          <a:blip r:embed="rId2"/>
          <a:stretch>
            <a:fillRect/>
          </a:stretch>
        </p:blipFill>
        <p:spPr>
          <a:xfrm>
            <a:off x="5365649" y="207119"/>
            <a:ext cx="2396118" cy="806386"/>
          </a:xfrm>
          <a:prstGeom prst="rect">
            <a:avLst/>
          </a:prstGeom>
        </p:spPr>
      </p:pic>
      <p:sp>
        <p:nvSpPr>
          <p:cNvPr id="5" name="Rectangle 4">
            <a:extLst>
              <a:ext uri="{FF2B5EF4-FFF2-40B4-BE49-F238E27FC236}">
                <a16:creationId xmlns:a16="http://schemas.microsoft.com/office/drawing/2014/main" id="{C4A4E506-60D7-8F11-77D0-04EC578E4CD7}"/>
              </a:ext>
            </a:extLst>
          </p:cNvPr>
          <p:cNvSpPr/>
          <p:nvPr/>
        </p:nvSpPr>
        <p:spPr>
          <a:xfrm>
            <a:off x="5480013" y="5362353"/>
            <a:ext cx="2814573" cy="10559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n w="3175">
                  <a:noFill/>
                </a:ln>
                <a:solidFill>
                  <a:srgbClr val="34A5DE"/>
                </a:solidFill>
              </a:rPr>
              <a:t>Event Invitation Code: LasVegas25</a:t>
            </a:r>
          </a:p>
        </p:txBody>
      </p:sp>
      <p:sp>
        <p:nvSpPr>
          <p:cNvPr id="6" name="TextBox 5">
            <a:extLst>
              <a:ext uri="{FF2B5EF4-FFF2-40B4-BE49-F238E27FC236}">
                <a16:creationId xmlns:a16="http://schemas.microsoft.com/office/drawing/2014/main" id="{4986BC05-0678-0D7C-F0AD-F61FD50506DA}"/>
              </a:ext>
            </a:extLst>
          </p:cNvPr>
          <p:cNvSpPr txBox="1"/>
          <p:nvPr/>
        </p:nvSpPr>
        <p:spPr>
          <a:xfrm>
            <a:off x="5365649" y="1495647"/>
            <a:ext cx="5857875" cy="2308324"/>
          </a:xfrm>
          <a:prstGeom prst="rect">
            <a:avLst/>
          </a:prstGeom>
          <a:noFill/>
        </p:spPr>
        <p:txBody>
          <a:bodyPr wrap="square" rtlCol="0">
            <a:spAutoFit/>
          </a:bodyPr>
          <a:lstStyle/>
          <a:p>
            <a:r>
              <a:rPr lang="en-US" sz="2400" b="1" i="1" dirty="0"/>
              <a:t>STAY IN THE KNOW</a:t>
            </a:r>
          </a:p>
          <a:p>
            <a:pPr marL="342900" indent="-342900">
              <a:buFont typeface="Courier New" panose="02070309020205020404" pitchFamily="49" charset="0"/>
              <a:buChar char="o"/>
            </a:pPr>
            <a:r>
              <a:rPr lang="en-US" sz="2400" dirty="0"/>
              <a:t>Receive event updates and notifications</a:t>
            </a:r>
          </a:p>
          <a:p>
            <a:pPr marL="342900" indent="-342900">
              <a:buFont typeface="Courier New" panose="02070309020205020404" pitchFamily="49" charset="0"/>
              <a:buChar char="o"/>
            </a:pPr>
            <a:r>
              <a:rPr lang="en-US" sz="2400" dirty="0"/>
              <a:t>Connect with other attendees</a:t>
            </a:r>
          </a:p>
          <a:p>
            <a:pPr marL="342900" indent="-342900">
              <a:buFont typeface="Courier New" panose="02070309020205020404" pitchFamily="49" charset="0"/>
              <a:buChar char="o"/>
            </a:pPr>
            <a:r>
              <a:rPr lang="en-US" sz="2400" dirty="0"/>
              <a:t>Personalize your agenda</a:t>
            </a:r>
          </a:p>
          <a:p>
            <a:pPr marL="342900" indent="-342900">
              <a:buFont typeface="Courier New" panose="02070309020205020404" pitchFamily="49" charset="0"/>
              <a:buChar char="o"/>
            </a:pPr>
            <a:r>
              <a:rPr lang="en-US" sz="2400" dirty="0"/>
              <a:t>Network &amp; join meet-ups</a:t>
            </a:r>
          </a:p>
          <a:p>
            <a:pPr marL="342900" indent="-342900">
              <a:buFont typeface="Courier New" panose="02070309020205020404" pitchFamily="49" charset="0"/>
              <a:buChar char="o"/>
            </a:pPr>
            <a:r>
              <a:rPr lang="en-US" sz="2400" dirty="0"/>
              <a:t>Access to Event Documents </a:t>
            </a:r>
          </a:p>
        </p:txBody>
      </p:sp>
      <p:sp>
        <p:nvSpPr>
          <p:cNvPr id="10" name="TextBox 9">
            <a:extLst>
              <a:ext uri="{FF2B5EF4-FFF2-40B4-BE49-F238E27FC236}">
                <a16:creationId xmlns:a16="http://schemas.microsoft.com/office/drawing/2014/main" id="{1B1D0B8B-1AC0-9715-FB4F-4F6254DE40EB}"/>
              </a:ext>
            </a:extLst>
          </p:cNvPr>
          <p:cNvSpPr txBox="1"/>
          <p:nvPr/>
        </p:nvSpPr>
        <p:spPr>
          <a:xfrm>
            <a:off x="2046971" y="400144"/>
            <a:ext cx="8098057" cy="646331"/>
          </a:xfrm>
          <a:prstGeom prst="rect">
            <a:avLst/>
          </a:prstGeom>
          <a:noFill/>
        </p:spPr>
        <p:txBody>
          <a:bodyPr wrap="square" rtlCol="0">
            <a:spAutoFit/>
          </a:bodyPr>
          <a:lstStyle/>
          <a:p>
            <a:r>
              <a:rPr lang="en-US" sz="3600" b="1" dirty="0">
                <a:solidFill>
                  <a:srgbClr val="34A5DE"/>
                </a:solidFill>
                <a:latin typeface="Segoe" panose="020B0502040504020203" pitchFamily="34" charset="0"/>
              </a:rPr>
              <a:t>Join us on the  		          app!</a:t>
            </a:r>
          </a:p>
        </p:txBody>
      </p:sp>
      <p:sp>
        <p:nvSpPr>
          <p:cNvPr id="15" name="TextBox 14">
            <a:extLst>
              <a:ext uri="{FF2B5EF4-FFF2-40B4-BE49-F238E27FC236}">
                <a16:creationId xmlns:a16="http://schemas.microsoft.com/office/drawing/2014/main" id="{E80417C0-93BC-CAF0-6AF2-11F219B7FA54}"/>
              </a:ext>
            </a:extLst>
          </p:cNvPr>
          <p:cNvSpPr txBox="1"/>
          <p:nvPr/>
        </p:nvSpPr>
        <p:spPr>
          <a:xfrm>
            <a:off x="5365649" y="4035529"/>
            <a:ext cx="5673329" cy="1200329"/>
          </a:xfrm>
          <a:prstGeom prst="rect">
            <a:avLst/>
          </a:prstGeom>
          <a:noFill/>
        </p:spPr>
        <p:txBody>
          <a:bodyPr wrap="square" rtlCol="0">
            <a:spAutoFit/>
          </a:bodyPr>
          <a:lstStyle/>
          <a:p>
            <a:r>
              <a:rPr lang="en-US" sz="1800" b="1" i="1" dirty="0">
                <a:effectLst/>
                <a:latin typeface="Segoe" panose="020B0502040504020203" pitchFamily="34" charset="0"/>
              </a:rPr>
              <a:t>Having Trouble Joining? </a:t>
            </a:r>
            <a:endParaRPr lang="en-US" dirty="0">
              <a:effectLst/>
            </a:endParaRPr>
          </a:p>
          <a:p>
            <a:r>
              <a:rPr lang="en-US" sz="1800" dirty="0">
                <a:effectLst/>
                <a:latin typeface="Segoe" panose="020B0502040504020203" pitchFamily="34" charset="0"/>
              </a:rPr>
              <a:t>Search for our event, </a:t>
            </a:r>
            <a:r>
              <a:rPr lang="en-US" sz="1800" b="1" dirty="0">
                <a:effectLst/>
                <a:latin typeface="Segoe Semibold" panose="020B0502040504020203" pitchFamily="34" charset="0"/>
              </a:rPr>
              <a:t>Power Platform Community Conference. </a:t>
            </a:r>
            <a:endParaRPr lang="en-US" b="1" dirty="0">
              <a:effectLst/>
              <a:latin typeface="Segoe Semibold" panose="020B0502040504020203" pitchFamily="34" charset="0"/>
            </a:endParaRPr>
          </a:p>
          <a:p>
            <a:endParaRPr lang="en-US" dirty="0"/>
          </a:p>
        </p:txBody>
      </p:sp>
      <p:pic>
        <p:nvPicPr>
          <p:cNvPr id="4" name="Picture 3">
            <a:extLst>
              <a:ext uri="{FF2B5EF4-FFF2-40B4-BE49-F238E27FC236}">
                <a16:creationId xmlns:a16="http://schemas.microsoft.com/office/drawing/2014/main" id="{FB1690F3-EB38-2929-2DEC-9DAA53EF209D}"/>
              </a:ext>
            </a:extLst>
          </p:cNvPr>
          <p:cNvPicPr>
            <a:picLocks noChangeAspect="1"/>
          </p:cNvPicPr>
          <p:nvPr/>
        </p:nvPicPr>
        <p:blipFill rotWithShape="1">
          <a:blip r:embed="rId3"/>
          <a:srcRect t="1092" b="2330"/>
          <a:stretch/>
        </p:blipFill>
        <p:spPr>
          <a:xfrm>
            <a:off x="1468235" y="1239500"/>
            <a:ext cx="2608248" cy="5178832"/>
          </a:xfrm>
          <a:prstGeom prst="rect">
            <a:avLst/>
          </a:prstGeom>
          <a:effectLst>
            <a:outerShdw blurRad="50800" dist="50800" dir="5400000" algn="ctr" rotWithShape="0">
              <a:srgbClr val="6BC1E7"/>
            </a:outerShdw>
            <a:softEdge rad="50800"/>
          </a:effectLst>
        </p:spPr>
      </p:pic>
    </p:spTree>
    <p:extLst>
      <p:ext uri="{BB962C8B-B14F-4D97-AF65-F5344CB8AC3E}">
        <p14:creationId xmlns:p14="http://schemas.microsoft.com/office/powerpoint/2010/main" val="3143670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64752-4116-8E01-A0CB-0821FA613795}"/>
              </a:ext>
            </a:extLst>
          </p:cNvPr>
          <p:cNvSpPr txBox="1"/>
          <p:nvPr/>
        </p:nvSpPr>
        <p:spPr>
          <a:xfrm>
            <a:off x="5614174" y="1306151"/>
            <a:ext cx="6096000" cy="5201424"/>
          </a:xfrm>
          <a:prstGeom prst="rect">
            <a:avLst/>
          </a:prstGeom>
          <a:noFill/>
        </p:spPr>
        <p:txBody>
          <a:bodyPr wrap="square">
            <a:spAutoFit/>
          </a:bodyPr>
          <a:lstStyle/>
          <a:p>
            <a:pPr marL="0" indent="0">
              <a:lnSpc>
                <a:spcPct val="120000"/>
              </a:lnSpc>
              <a:buNone/>
            </a:pPr>
            <a:r>
              <a:rPr lang="en-US" sz="1800" b="1" i="1" dirty="0">
                <a:solidFill>
                  <a:schemeClr val="bg1"/>
                </a:solidFill>
              </a:rPr>
              <a:t>We really want to hear from YOU!</a:t>
            </a:r>
            <a:endParaRPr lang="en-US" sz="1800" b="1" dirty="0">
              <a:solidFill>
                <a:schemeClr val="bg1"/>
              </a:solidFill>
            </a:endParaRPr>
          </a:p>
          <a:p>
            <a:pPr marL="0" indent="0">
              <a:lnSpc>
                <a:spcPct val="120000"/>
              </a:lnSpc>
              <a:buNone/>
            </a:pPr>
            <a:r>
              <a:rPr lang="en-US" sz="1800" b="0" i="1" dirty="0">
                <a:solidFill>
                  <a:schemeClr val="bg1"/>
                </a:solidFill>
              </a:rPr>
              <a:t>In the pursuit of making next year’s Power Platform Community Conference even better, we want to hear your feedback about this session.</a:t>
            </a:r>
            <a:endParaRPr lang="en-US" sz="1800" b="0" dirty="0">
              <a:solidFill>
                <a:schemeClr val="bg1"/>
              </a:solidFill>
            </a:endParaRPr>
          </a:p>
          <a:p>
            <a:pPr marL="0" indent="0">
              <a:lnSpc>
                <a:spcPct val="120000"/>
              </a:lnSpc>
              <a:buNone/>
            </a:pPr>
            <a:endParaRPr lang="en-US" sz="1800" b="0" dirty="0">
              <a:solidFill>
                <a:schemeClr val="bg1"/>
              </a:solidFill>
            </a:endParaRPr>
          </a:p>
          <a:p>
            <a:pPr marL="0" indent="0">
              <a:lnSpc>
                <a:spcPct val="120000"/>
              </a:lnSpc>
              <a:buNone/>
            </a:pPr>
            <a:r>
              <a:rPr lang="en-US" sz="1800" b="1" i="1" dirty="0">
                <a:solidFill>
                  <a:schemeClr val="bg1"/>
                </a:solidFill>
              </a:rPr>
              <a:t>Here’s How -</a:t>
            </a:r>
            <a:endParaRPr lang="en-US" sz="1800" b="1"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Simply go to the </a:t>
            </a:r>
            <a:r>
              <a:rPr lang="en-US" sz="1800" b="0" i="1" dirty="0" err="1">
                <a:solidFill>
                  <a:schemeClr val="bg1"/>
                </a:solidFill>
              </a:rPr>
              <a:t>Whova</a:t>
            </a:r>
            <a:r>
              <a:rPr lang="en-US" sz="1800" b="0" i="1" dirty="0">
                <a:solidFill>
                  <a:schemeClr val="bg1"/>
                </a:solidFill>
              </a:rPr>
              <a:t> App on your smartphone</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Scroll down on </a:t>
            </a:r>
            <a:r>
              <a:rPr lang="en-US" sz="1800" b="0" i="1">
                <a:solidFill>
                  <a:schemeClr val="bg1"/>
                </a:solidFill>
              </a:rPr>
              <a:t>the </a:t>
            </a:r>
            <a:r>
              <a:rPr lang="en-US" i="1">
                <a:solidFill>
                  <a:schemeClr val="bg1"/>
                </a:solidFill>
              </a:rPr>
              <a:t>P</a:t>
            </a:r>
            <a:r>
              <a:rPr lang="en-US" sz="1800" b="0" i="1">
                <a:solidFill>
                  <a:schemeClr val="bg1"/>
                </a:solidFill>
              </a:rPr>
              <a:t>ower </a:t>
            </a:r>
            <a:r>
              <a:rPr lang="en-US" sz="1800" b="0" i="1" dirty="0">
                <a:solidFill>
                  <a:schemeClr val="bg1"/>
                </a:solidFill>
              </a:rPr>
              <a:t>Platform Community Conference Homepage to ‘Additional Resources’ to click “Surveys’.</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Click Session Feedback.</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Scroll down to find this session title.</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Complete the session feedback survey.</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Finally, click ‘Submit’</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It’s just that easy!</a:t>
            </a:r>
            <a:endParaRPr lang="en-US" sz="1800" b="0" dirty="0">
              <a:solidFill>
                <a:schemeClr val="bg1"/>
              </a:solidFill>
            </a:endParaRPr>
          </a:p>
          <a:p>
            <a:endParaRPr lang="en-US" sz="800" dirty="0"/>
          </a:p>
        </p:txBody>
      </p:sp>
      <p:sp>
        <p:nvSpPr>
          <p:cNvPr id="4" name="Title 1">
            <a:extLst>
              <a:ext uri="{FF2B5EF4-FFF2-40B4-BE49-F238E27FC236}">
                <a16:creationId xmlns:a16="http://schemas.microsoft.com/office/drawing/2014/main" id="{A370EF83-8F3C-A163-45DE-5153C14459AD}"/>
              </a:ext>
            </a:extLst>
          </p:cNvPr>
          <p:cNvSpPr txBox="1">
            <a:spLocks/>
          </p:cNvSpPr>
          <p:nvPr/>
        </p:nvSpPr>
        <p:spPr>
          <a:xfrm>
            <a:off x="838200" y="22621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Segoe Sans Display Semibold" pitchFamily="2" charset="0"/>
                <a:cs typeface="Segoe Sans Display Semibold" pitchFamily="2" charset="0"/>
              </a:rPr>
              <a:t>Session Feedback Surveys</a:t>
            </a:r>
          </a:p>
        </p:txBody>
      </p:sp>
      <p:grpSp>
        <p:nvGrpSpPr>
          <p:cNvPr id="12" name="Group 11">
            <a:extLst>
              <a:ext uri="{FF2B5EF4-FFF2-40B4-BE49-F238E27FC236}">
                <a16:creationId xmlns:a16="http://schemas.microsoft.com/office/drawing/2014/main" id="{EA462CE7-7820-1DA5-BCC6-F5853DAE753D}"/>
              </a:ext>
            </a:extLst>
          </p:cNvPr>
          <p:cNvGrpSpPr/>
          <p:nvPr/>
        </p:nvGrpSpPr>
        <p:grpSpPr>
          <a:xfrm>
            <a:off x="1960985" y="1156213"/>
            <a:ext cx="2530405" cy="5018963"/>
            <a:chOff x="8948351" y="1174750"/>
            <a:chExt cx="2562929" cy="5567014"/>
          </a:xfrm>
        </p:grpSpPr>
        <p:pic>
          <p:nvPicPr>
            <p:cNvPr id="7" name="Picture 6" descr="A screenshot of a phone&#10;&#10;Description automatically generated">
              <a:extLst>
                <a:ext uri="{FF2B5EF4-FFF2-40B4-BE49-F238E27FC236}">
                  <a16:creationId xmlns:a16="http://schemas.microsoft.com/office/drawing/2014/main" id="{795A09AF-91FE-8184-540F-F2B772BCEBCB}"/>
                </a:ext>
              </a:extLst>
            </p:cNvPr>
            <p:cNvPicPr>
              <a:picLocks noChangeAspect="1"/>
            </p:cNvPicPr>
            <p:nvPr/>
          </p:nvPicPr>
          <p:blipFill rotWithShape="1">
            <a:blip r:embed="rId3"/>
            <a:srcRect b="52253"/>
            <a:stretch/>
          </p:blipFill>
          <p:spPr>
            <a:xfrm>
              <a:off x="8948351" y="1174750"/>
              <a:ext cx="2562929" cy="26482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29A2E26-6173-65E1-A450-C5AB0BE959D8}"/>
                </a:ext>
              </a:extLst>
            </p:cNvPr>
            <p:cNvPicPr>
              <a:picLocks noChangeAspect="1"/>
            </p:cNvPicPr>
            <p:nvPr/>
          </p:nvPicPr>
          <p:blipFill>
            <a:blip r:embed="rId4"/>
            <a:stretch>
              <a:fillRect/>
            </a:stretch>
          </p:blipFill>
          <p:spPr>
            <a:xfrm>
              <a:off x="8948351" y="3281120"/>
              <a:ext cx="2552700" cy="204566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DB62AA11-C8EE-8F66-1EDA-217882F743BD}"/>
                </a:ext>
              </a:extLst>
            </p:cNvPr>
            <p:cNvPicPr>
              <a:picLocks noChangeAspect="1"/>
            </p:cNvPicPr>
            <p:nvPr/>
          </p:nvPicPr>
          <p:blipFill rotWithShape="1">
            <a:blip r:embed="rId5"/>
            <a:srcRect t="73446"/>
            <a:stretch/>
          </p:blipFill>
          <p:spPr>
            <a:xfrm>
              <a:off x="8948351" y="5326790"/>
              <a:ext cx="2552699" cy="1414974"/>
            </a:xfrm>
            <a:prstGeom prst="rect">
              <a:avLst/>
            </a:prstGeom>
          </p:spPr>
        </p:pic>
      </p:grpSp>
    </p:spTree>
    <p:extLst>
      <p:ext uri="{BB962C8B-B14F-4D97-AF65-F5344CB8AC3E}">
        <p14:creationId xmlns:p14="http://schemas.microsoft.com/office/powerpoint/2010/main" val="2985675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DD4B71-B756-5565-9D5D-A5971D0D0424}"/>
              </a:ext>
            </a:extLst>
          </p:cNvPr>
          <p:cNvSpPr>
            <a:spLocks noGrp="1"/>
          </p:cNvSpPr>
          <p:nvPr>
            <p:ph type="body" sz="quarter" idx="10"/>
          </p:nvPr>
        </p:nvSpPr>
        <p:spPr/>
        <p:txBody>
          <a:bodyPr/>
          <a:lstStyle/>
          <a:p>
            <a:r>
              <a:rPr lang="en-US" dirty="0"/>
              <a:t>Developers</a:t>
            </a:r>
          </a:p>
        </p:txBody>
      </p:sp>
      <p:sp>
        <p:nvSpPr>
          <p:cNvPr id="5" name="Text Placeholder 4">
            <a:extLst>
              <a:ext uri="{FF2B5EF4-FFF2-40B4-BE49-F238E27FC236}">
                <a16:creationId xmlns:a16="http://schemas.microsoft.com/office/drawing/2014/main" id="{8256F3B1-9FE2-161C-3D42-636E43A61208}"/>
              </a:ext>
            </a:extLst>
          </p:cNvPr>
          <p:cNvSpPr>
            <a:spLocks noGrp="1"/>
          </p:cNvSpPr>
          <p:nvPr>
            <p:ph type="body" sz="quarter" idx="11"/>
          </p:nvPr>
        </p:nvSpPr>
        <p:spPr/>
        <p:txBody>
          <a:bodyPr/>
          <a:lstStyle/>
          <a:p>
            <a:r>
              <a:rPr lang="en-US" dirty="0"/>
              <a:t>Charles Channon and Garrett Pierce</a:t>
            </a:r>
          </a:p>
        </p:txBody>
      </p:sp>
    </p:spTree>
    <p:extLst>
      <p:ext uri="{BB962C8B-B14F-4D97-AF65-F5344CB8AC3E}">
        <p14:creationId xmlns:p14="http://schemas.microsoft.com/office/powerpoint/2010/main" val="65010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27686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277812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2768600"/>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2768600"/>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grpSp>
      <p:sp>
        <p:nvSpPr>
          <p:cNvPr id="9" name="TextBox 9"/>
          <p:cNvSpPr txBox="1"/>
          <p:nvPr/>
        </p:nvSpPr>
        <p:spPr>
          <a:xfrm>
            <a:off x="2321383" y="2801882"/>
            <a:ext cx="7700051" cy="1143968"/>
          </a:xfrm>
          <a:prstGeom prst="rect">
            <a:avLst/>
          </a:prstGeom>
        </p:spPr>
        <p:txBody>
          <a:bodyPr lIns="0" tIns="0" rIns="0" bIns="0" rtlCol="0" anchor="t">
            <a:spAutoFit/>
          </a:bodyPr>
          <a:lstStyle/>
          <a:p>
            <a:pPr algn="ctr">
              <a:lnSpc>
                <a:spcPts val="4553"/>
              </a:lnSpc>
            </a:pPr>
            <a:r>
              <a:rPr lang="en-US" sz="3825" b="1">
                <a:solidFill>
                  <a:srgbClr val="222222"/>
                </a:solidFill>
                <a:latin typeface="Arial Bold"/>
                <a:ea typeface="Arial Bold"/>
                <a:cs typeface="Arial Bold"/>
                <a:sym typeface="Arial Bold"/>
              </a:rPr>
              <a:t>BASIC BUILDING &amp; PACKAGING STRATEGIES</a:t>
            </a:r>
          </a:p>
        </p:txBody>
      </p:sp>
      <p:sp>
        <p:nvSpPr>
          <p:cNvPr id="10" name="TextBox 10"/>
          <p:cNvSpPr txBox="1"/>
          <p:nvPr/>
        </p:nvSpPr>
        <p:spPr>
          <a:xfrm>
            <a:off x="5282678" y="3813888"/>
            <a:ext cx="105914" cy="730328"/>
          </a:xfrm>
          <a:prstGeom prst="rect">
            <a:avLst/>
          </a:prstGeom>
        </p:spPr>
        <p:txBody>
          <a:bodyPr lIns="0" tIns="0" rIns="0" bIns="0" rtlCol="0" anchor="t">
            <a:spAutoFit/>
          </a:bodyPr>
          <a:lstStyle/>
          <a:p>
            <a:pPr>
              <a:lnSpc>
                <a:spcPts val="6698"/>
              </a:lnSpc>
            </a:pPr>
            <a:r>
              <a:rPr lang="en-US" sz="2943" b="1">
                <a:solidFill>
                  <a:srgbClr val="222222"/>
                </a:solidFill>
                <a:latin typeface="Arial Bold"/>
                <a:ea typeface="Arial Bold"/>
                <a:cs typeface="Arial Bold"/>
                <a:sym typeface="Arial Bold"/>
              </a:rPr>
              <a:t> </a:t>
            </a:r>
          </a:p>
        </p:txBody>
      </p:sp>
      <p:sp>
        <p:nvSpPr>
          <p:cNvPr id="11" name="TextBox 11"/>
          <p:cNvSpPr txBox="1"/>
          <p:nvPr/>
        </p:nvSpPr>
        <p:spPr>
          <a:xfrm>
            <a:off x="3669968" y="4054155"/>
            <a:ext cx="4949026"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VIRTUAL</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VS.</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VANILLA</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PCF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059144" y="2323438"/>
            <a:ext cx="8235037" cy="1862048"/>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VIRTUAL</a:t>
            </a:r>
          </a:p>
          <a:p>
            <a:pPr algn="ctr">
              <a:lnSpc>
                <a:spcPts val="3832"/>
              </a:lnSpc>
            </a:pPr>
            <a:r>
              <a:rPr lang="en-US" sz="2943">
                <a:solidFill>
                  <a:srgbClr val="222222"/>
                </a:solidFill>
                <a:latin typeface="Arial"/>
                <a:ea typeface="Arial"/>
                <a:cs typeface="Arial"/>
                <a:sym typeface="Arial"/>
              </a:rPr>
              <a:t>Virtual components utilize the React and Fluent libraries within the platform to work. This leads to much smaller PCF bundles.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950971" y="2323438"/>
            <a:ext cx="8455808" cy="2349361"/>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VANILLA (STANDARD)</a:t>
            </a:r>
          </a:p>
          <a:p>
            <a:pPr algn="ctr">
              <a:lnSpc>
                <a:spcPts val="3819"/>
              </a:lnSpc>
            </a:pPr>
            <a:r>
              <a:rPr lang="en-US" sz="2943">
                <a:solidFill>
                  <a:srgbClr val="222222"/>
                </a:solidFill>
                <a:latin typeface="Arial"/>
                <a:ea typeface="Arial"/>
                <a:cs typeface="Arial"/>
                <a:sym typeface="Arial"/>
              </a:rPr>
              <a:t>Vanilla components do not include React by default. You can include React in a standard component, but it turns into a headache of version management pretty quickly.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1995</Words>
  <Application>Microsoft Office PowerPoint</Application>
  <PresentationFormat>Widescreen</PresentationFormat>
  <Paragraphs>193</Paragraphs>
  <Slides>67</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Aptos</vt:lpstr>
      <vt:lpstr>Aptos Display</vt:lpstr>
      <vt:lpstr>Arial</vt:lpstr>
      <vt:lpstr>Arial Bold</vt:lpstr>
      <vt:lpstr>Consolas</vt:lpstr>
      <vt:lpstr>Courier New</vt:lpstr>
      <vt:lpstr>Segoe</vt:lpstr>
      <vt:lpstr>Segoe Sans Display</vt:lpstr>
      <vt:lpstr>Segoe Sans Display Semibold</vt:lpstr>
      <vt:lpstr>Segoe Sans Small Semibold</vt:lpstr>
      <vt:lpstr>Segoe Semibold</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Cullen</dc:creator>
  <cp:lastModifiedBy>Garrett Pierce</cp:lastModifiedBy>
  <cp:revision>7</cp:revision>
  <dcterms:created xsi:type="dcterms:W3CDTF">2025-10-01T15:31:44Z</dcterms:created>
  <dcterms:modified xsi:type="dcterms:W3CDTF">2025-10-28T19:20:46Z</dcterms:modified>
</cp:coreProperties>
</file>